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2" r:id="rId2"/>
    <p:sldMasterId id="2147483726" r:id="rId3"/>
    <p:sldMasterId id="2147484205" r:id="rId4"/>
  </p:sldMasterIdLst>
  <p:notesMasterIdLst>
    <p:notesMasterId r:id="rId44"/>
  </p:notesMasterIdLst>
  <p:sldIdLst>
    <p:sldId id="294" r:id="rId5"/>
    <p:sldId id="607" r:id="rId6"/>
    <p:sldId id="644" r:id="rId7"/>
    <p:sldId id="605" r:id="rId8"/>
    <p:sldId id="612" r:id="rId9"/>
    <p:sldId id="654" r:id="rId10"/>
    <p:sldId id="645" r:id="rId11"/>
    <p:sldId id="646" r:id="rId12"/>
    <p:sldId id="650" r:id="rId13"/>
    <p:sldId id="647" r:id="rId14"/>
    <p:sldId id="648" r:id="rId15"/>
    <p:sldId id="649" r:id="rId16"/>
    <p:sldId id="651" r:id="rId17"/>
    <p:sldId id="652" r:id="rId18"/>
    <p:sldId id="653" r:id="rId19"/>
    <p:sldId id="655" r:id="rId20"/>
    <p:sldId id="656" r:id="rId21"/>
    <p:sldId id="657" r:id="rId22"/>
    <p:sldId id="658" r:id="rId23"/>
    <p:sldId id="659" r:id="rId24"/>
    <p:sldId id="660" r:id="rId25"/>
    <p:sldId id="664" r:id="rId26"/>
    <p:sldId id="676" r:id="rId27"/>
    <p:sldId id="680" r:id="rId28"/>
    <p:sldId id="677" r:id="rId29"/>
    <p:sldId id="679" r:id="rId30"/>
    <p:sldId id="673" r:id="rId31"/>
    <p:sldId id="674" r:id="rId32"/>
    <p:sldId id="675" r:id="rId33"/>
    <p:sldId id="613" r:id="rId34"/>
    <p:sldId id="665" r:id="rId35"/>
    <p:sldId id="666" r:id="rId36"/>
    <p:sldId id="671" r:id="rId37"/>
    <p:sldId id="672" r:id="rId38"/>
    <p:sldId id="669" r:id="rId39"/>
    <p:sldId id="667" r:id="rId40"/>
    <p:sldId id="668" r:id="rId41"/>
    <p:sldId id="670" r:id="rId42"/>
    <p:sldId id="628" r:id="rId43"/>
  </p:sldIdLst>
  <p:sldSz cx="9144000" cy="6858000" type="screen4x3"/>
  <p:notesSz cx="6858000" cy="91170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0000"/>
    <a:srgbClr val="750B2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50" autoAdjust="0"/>
    <p:restoredTop sz="99899" autoAdjust="0"/>
  </p:normalViewPr>
  <p:slideViewPr>
    <p:cSldViewPr snapToGrid="0">
      <p:cViewPr varScale="1">
        <p:scale>
          <a:sx n="99" d="100"/>
          <a:sy n="99" d="100"/>
        </p:scale>
        <p:origin x="-974" y="-8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0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52525" y="684213"/>
            <a:ext cx="4554538" cy="34178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323CEF58-7B99-4A72-B489-A186C028AEA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p>
            <a:pPr>
              <a:defRPr/>
            </a:pPr>
            <a:fld id="{1D06661C-048F-44A8-9032-04BA05502768}" type="slidenum">
              <a:rPr lang="en-US" smtClean="0">
                <a:latin typeface="Arial" pitchFamily="34" charset="0"/>
              </a:rPr>
              <a:pPr>
                <a:defRPr/>
              </a:pPr>
              <a:t>1</a:t>
            </a:fld>
            <a:endParaRPr lang="en-US" smtClean="0">
              <a:latin typeface="Arial" pitchFamily="34" charset="0"/>
            </a:endParaRPr>
          </a:p>
        </p:txBody>
      </p:sp>
      <p:sp>
        <p:nvSpPr>
          <p:cNvPr id="9219" name="Rectangle 2"/>
          <p:cNvSpPr>
            <a:spLocks noGrp="1" noRot="1" noChangeAspect="1" noChangeArrowheads="1" noTextEdit="1"/>
          </p:cNvSpPr>
          <p:nvPr>
            <p:ph type="sldImg"/>
          </p:nvPr>
        </p:nvSpPr>
        <p:spPr>
          <a:xfrm>
            <a:off x="1112838" y="663575"/>
            <a:ext cx="4635500" cy="3476625"/>
          </a:xfrm>
          <a:ln/>
        </p:spPr>
      </p:sp>
      <p:sp>
        <p:nvSpPr>
          <p:cNvPr id="9220" name="Rectangle 3"/>
          <p:cNvSpPr>
            <a:spLocks noGrp="1" noChangeArrowheads="1"/>
          </p:cNvSpPr>
          <p:nvPr>
            <p:ph type="body" idx="1"/>
          </p:nvPr>
        </p:nvSpPr>
        <p:spPr>
          <a:xfrm>
            <a:off x="903288" y="4364038"/>
            <a:ext cx="5051425" cy="4064000"/>
          </a:xfrm>
          <a:noFill/>
          <a:ln/>
        </p:spPr>
        <p:txBody>
          <a:bodyPr/>
          <a:lstStyle/>
          <a:p>
            <a:pPr defTabSz="933450"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9E69E8-044B-44A5-B693-FEE024E60DE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6320AC-2F3B-4D8F-8CF8-C748AE6217B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1B7B71-F904-49F4-B5F8-2B40BCA2100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63B6152-9C1E-40C4-8584-3D857FB35263}"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607D3B-FD82-4F84-A309-DA0103B05BF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D47E2E-EB28-4805-9E9F-72A8440D1DE0}"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27C7F3-2065-44D2-9E14-3AF8107DF15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A0223DA-0FB5-4573-8BE0-2EFA6B6DFD5D}"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BE3A16-DA9C-4D87-B04F-D48021A1436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E4328C5-1A6D-4424-88C5-A639E23B61EA}"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FEDD0D-8FD3-4E11-9CE8-CBE1C0A351A5}"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666F04D-7C9F-4B44-9DBF-10F16C1BAFCE}" type="datetimeFigureOut">
              <a:rPr lang="en-US"/>
              <a:pPr>
                <a:defRPr/>
              </a:pPr>
              <a:t>10/30/2009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27655F5-F531-478C-AB50-86D4CFAB90A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5BC6EE0-B52A-43EA-97A8-253A12D77422}" type="datetimeFigureOut">
              <a:rPr lang="en-US"/>
              <a:pPr>
                <a:defRPr/>
              </a:pPr>
              <a:t>10/30/2009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A7B414B-CB68-403F-A652-B45E2D5C28E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FAB355-F389-48CC-ADAE-8B4D51130EF9}" type="datetimeFigureOut">
              <a:rPr lang="en-US"/>
              <a:pPr>
                <a:defRPr/>
              </a:pPr>
              <a:t>10/30/2009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D27CCC2-C2A5-4B11-B721-E92CD20AE8FC}"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69BDAE-50BF-44AA-873D-738E6C54D47E}"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EDD921-2544-4FCA-8250-3B9C2EA2FB0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57AE1E-3836-4DC8-93B6-3171EBA8250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45D2FB-031F-4AB5-A0D8-CDF72C7F0E86}"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88C498-1121-44C2-8AB7-194F1CD72D1A}"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5A5AB46-AC0D-48ED-9C8F-5B3DC98768D9}"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989E5D-02A7-4BDB-8780-EAC8BFABED2B}"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1A733BF-8D3B-40D5-81C7-06456F4D4832}"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E16962-7062-4B13-92D2-CED9EA4976A8}"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35D265B-2888-4E5E-B88F-8E6A6B27B7B1}"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1D4995-96B9-4044-AD77-A4FDB0DE6E8B}"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D69434-8E6A-4853-9557-6B43F889F3B4}"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BDF2A0-B5C3-45A5-BB26-1068FAA41208}"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5CF74A-9435-48FE-A1EB-A0B2C63855EC}"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169015-1571-4A1A-915F-B7BEF6362679}"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30738E1-0F2F-4824-8391-40A00AE91E53}"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05D8F74-EE1F-4150-BE44-2A10F21564D5}"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5DA2C5-98A8-4B4B-9F93-75F664668603}" type="datetimeFigureOut">
              <a:rPr lang="en-US"/>
              <a:pPr>
                <a:defRPr/>
              </a:pPr>
              <a:t>10/30/2009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4FAF5B7-8EB2-47E2-A522-B6908025654B}"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73D2110-55B4-4CF9-8938-075FF4C6940E}" type="datetimeFigureOut">
              <a:rPr lang="en-US"/>
              <a:pPr>
                <a:defRPr/>
              </a:pPr>
              <a:t>10/30/2009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46C9D9-E8E1-4AEF-8EC2-B9C6E89090CB}"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70A4604-8C3F-4F31-98B9-11004E9C27F3}" type="datetimeFigureOut">
              <a:rPr lang="en-US"/>
              <a:pPr>
                <a:defRPr/>
              </a:pPr>
              <a:t>10/30/2009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2F26B94-A926-4E00-88AA-DC850D4A271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42FF7B-37A1-4CB4-B40E-D7126D8FB853}"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82E6D9-B625-4341-BE27-EEBA7723C7D8}"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C6F18C1-9FFC-48A1-B31E-5582D9DED357}"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9EB455E-764C-445A-99E3-D8CFB200CE99}" type="datetimeFigureOut">
              <a:rPr lang="en-US"/>
              <a:pPr>
                <a:defRPr/>
              </a:pPr>
              <a:t>10/30/2009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818A81-17C6-4912-B7AD-9411B13A4D8B}"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9C4B99C-47E6-4125-A90C-9D6E2AA5C3D8}"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E4E447-F62A-44B0-A454-56868A6EC94C}"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BDA946E-C487-4767-8C34-0B8585C123B7}" type="datetimeFigureOut">
              <a:rPr lang="en-US"/>
              <a:pPr>
                <a:defRPr/>
              </a:pPr>
              <a:t>10/30/2009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8A4995-4478-4BAD-8E6B-C6A6C3F0D03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Rectangle 6"/>
          <p:cNvGraphicFramePr>
            <a:graphicFrameLocks/>
          </p:cNvGraphicFramePr>
          <p:nvPr/>
        </p:nvGraphicFramePr>
        <p:xfrm>
          <a:off x="1238250" y="1395413"/>
          <a:ext cx="6281738" cy="4067175"/>
        </p:xfrm>
        <a:graphic>
          <a:graphicData uri="http://schemas.openxmlformats.org/presentationml/2006/ole">
            <p:oleObj spid="_x0000_s56322" name="Clip" r:id="rId3" imgW="0" imgH="0" progId="">
              <p:embed/>
            </p:oleObj>
          </a:graphicData>
        </a:graphic>
      </p:graphicFrame>
      <p:sp>
        <p:nvSpPr>
          <p:cNvPr id="5" name="Text Box 7"/>
          <p:cNvSpPr txBox="1">
            <a:spLocks noChangeArrowheads="1"/>
          </p:cNvSpPr>
          <p:nvPr/>
        </p:nvSpPr>
        <p:spPr bwMode="auto">
          <a:xfrm>
            <a:off x="8012113" y="427038"/>
            <a:ext cx="908050" cy="522287"/>
          </a:xfrm>
          <a:prstGeom prst="rect">
            <a:avLst/>
          </a:prstGeom>
          <a:noFill/>
          <a:ln w="12700" cap="sq">
            <a:noFill/>
            <a:miter lim="800000"/>
            <a:headEnd type="none" w="sm" len="sm"/>
            <a:tailEnd type="none" w="sm" len="sm"/>
          </a:ln>
          <a:effectLst/>
        </p:spPr>
        <p:txBody>
          <a:bodyPr lIns="91163" tIns="45584" rIns="91163" bIns="45584">
            <a:spAutoFit/>
          </a:bodyPr>
          <a:lstStyle/>
          <a:p>
            <a:pPr eaLnBrk="0" hangingPunct="0">
              <a:defRPr/>
            </a:pPr>
            <a:r>
              <a:rPr lang="en-US" sz="2800" b="1" dirty="0">
                <a:solidFill>
                  <a:srgbClr val="0000FF"/>
                </a:solidFill>
                <a:latin typeface="Arial Narrow" pitchFamily="34" charset="0"/>
                <a:sym typeface="Wingdings" pitchFamily="2" charset="2"/>
              </a:rPr>
              <a:t></a:t>
            </a:r>
            <a:endParaRPr lang="en-US" sz="3200" b="1" dirty="0">
              <a:solidFill>
                <a:srgbClr val="0000FF"/>
              </a:solidFill>
              <a:latin typeface="Arial Narrow" pitchFamily="34" charset="0"/>
            </a:endParaRPr>
          </a:p>
        </p:txBody>
      </p:sp>
      <p:sp>
        <p:nvSpPr>
          <p:cNvPr id="6" name="Line 8"/>
          <p:cNvSpPr>
            <a:spLocks noChangeShapeType="1"/>
          </p:cNvSpPr>
          <p:nvPr/>
        </p:nvSpPr>
        <p:spPr bwMode="auto">
          <a:xfrm>
            <a:off x="717550" y="688975"/>
            <a:ext cx="7350125" cy="0"/>
          </a:xfrm>
          <a:prstGeom prst="line">
            <a:avLst/>
          </a:prstGeom>
          <a:noFill/>
          <a:ln w="38100" cap="sq">
            <a:solidFill>
              <a:srgbClr val="0000FF"/>
            </a:solidFill>
            <a:round/>
            <a:headEnd/>
            <a:tailEnd/>
          </a:ln>
          <a:effectLst/>
        </p:spPr>
        <p:txBody>
          <a:bodyPr wrap="none" lIns="101882" tIns="50941" rIns="101882" bIns="50941" anchor="ctr">
            <a:spAutoFit/>
          </a:bodyPr>
          <a:lstStyle/>
          <a:p>
            <a:pPr algn="ctr">
              <a:defRPr/>
            </a:pPr>
            <a:endParaRPr lang="en-US">
              <a:solidFill>
                <a:prstClr val="black"/>
              </a:solidFill>
            </a:endParaRPr>
          </a:p>
        </p:txBody>
      </p:sp>
      <p:pic>
        <p:nvPicPr>
          <p:cNvPr id="7" name="Picture 4" descr="hypersizer_logo_hi_res_wo_sss_8_7"/>
          <p:cNvPicPr>
            <a:picLocks noChangeAspect="1" noChangeArrowheads="1"/>
          </p:cNvPicPr>
          <p:nvPr userDrawn="1"/>
        </p:nvPicPr>
        <p:blipFill>
          <a:blip r:embed="rId4" cstate="print"/>
          <a:srcRect/>
          <a:stretch>
            <a:fillRect/>
          </a:stretch>
        </p:blipFill>
        <p:spPr bwMode="auto">
          <a:xfrm>
            <a:off x="7032625" y="6191250"/>
            <a:ext cx="1890713" cy="544513"/>
          </a:xfrm>
          <a:prstGeom prst="rect">
            <a:avLst/>
          </a:prstGeom>
          <a:ln w="9525">
            <a:noFill/>
            <a:miter lim="800000"/>
            <a:headEnd/>
            <a:tailEnd/>
          </a:ln>
          <a:effectLst>
            <a:outerShdw blurRad="152400" dist="317500" dir="5400000" sx="90000" sy="-19000" rotWithShape="0">
              <a:prstClr val="black">
                <a:alpha val="15000"/>
              </a:prstClr>
            </a:outerShdw>
          </a:effectLst>
        </p:spPr>
      </p:pic>
      <p:sp>
        <p:nvSpPr>
          <p:cNvPr id="8" name="Line 7"/>
          <p:cNvSpPr>
            <a:spLocks noChangeShapeType="1"/>
          </p:cNvSpPr>
          <p:nvPr/>
        </p:nvSpPr>
        <p:spPr bwMode="auto">
          <a:xfrm>
            <a:off x="939800" y="1984375"/>
            <a:ext cx="7612063" cy="1588"/>
          </a:xfrm>
          <a:prstGeom prst="line">
            <a:avLst/>
          </a:prstGeom>
          <a:noFill/>
          <a:ln w="38100" cap="sq">
            <a:solidFill>
              <a:srgbClr val="3D33FD"/>
            </a:solidFill>
            <a:round/>
            <a:headEnd type="none" w="sm" len="sm"/>
            <a:tailEnd type="none" w="sm" len="sm"/>
          </a:ln>
          <a:effectLst/>
        </p:spPr>
        <p:txBody>
          <a:bodyPr wrap="none" anchor="ctr"/>
          <a:lstStyle/>
          <a:p>
            <a:pPr algn="ctr">
              <a:defRPr/>
            </a:pPr>
            <a:endParaRPr lang="en-US">
              <a:solidFill>
                <a:prstClr val="black"/>
              </a:solidFill>
            </a:endParaRPr>
          </a:p>
        </p:txBody>
      </p:sp>
      <p:sp>
        <p:nvSpPr>
          <p:cNvPr id="8194" name="Rectangle 2"/>
          <p:cNvSpPr>
            <a:spLocks noGrp="1" noChangeArrowheads="1"/>
          </p:cNvSpPr>
          <p:nvPr>
            <p:ph type="ctrTitle"/>
          </p:nvPr>
        </p:nvSpPr>
        <p:spPr>
          <a:xfrm>
            <a:off x="914400" y="685800"/>
            <a:ext cx="7721600" cy="1143000"/>
          </a:xfrm>
        </p:spPr>
        <p:txBody>
          <a:bodyPr/>
          <a:lstStyle>
            <a:lvl1pPr>
              <a:defRPr/>
            </a:lvl1pPr>
          </a:lstStyle>
          <a:p>
            <a:r>
              <a:rPr lang="en-US"/>
              <a:t>Click to edit Master title style</a:t>
            </a:r>
          </a:p>
        </p:txBody>
      </p:sp>
      <p:sp>
        <p:nvSpPr>
          <p:cNvPr id="8195" name="Rectangle 3"/>
          <p:cNvSpPr>
            <a:spLocks noGrp="1" noChangeArrowheads="1"/>
          </p:cNvSpPr>
          <p:nvPr>
            <p:ph type="subTitle" idx="1"/>
          </p:nvPr>
        </p:nvSpPr>
        <p:spPr>
          <a:xfrm>
            <a:off x="2133600" y="3886200"/>
            <a:ext cx="6400800" cy="1770063"/>
          </a:xfrm>
        </p:spPr>
        <p:txBody>
          <a:bodyPr/>
          <a:lstStyle>
            <a:lvl1pPr marL="0" indent="0">
              <a:buFont typeface="Monotype Sorts" pitchFamily="2" charset="2"/>
              <a:buNone/>
              <a:defRPr>
                <a:latin typeface="Arial Black" pitchFamily="34" charset="0"/>
              </a:defRPr>
            </a:lvl1pPr>
          </a:lstStyle>
          <a:p>
            <a:r>
              <a:rPr lang="en-US"/>
              <a:t>Click to edit Master subtitle style</a:t>
            </a:r>
          </a:p>
        </p:txBody>
      </p:sp>
      <p:sp>
        <p:nvSpPr>
          <p:cNvPr id="9" name="Rectangle 8"/>
          <p:cNvSpPr>
            <a:spLocks noGrp="1" noChangeArrowheads="1"/>
          </p:cNvSpPr>
          <p:nvPr>
            <p:ph type="dt" sz="half" idx="10"/>
          </p:nvPr>
        </p:nvSpPr>
        <p:spPr>
          <a:xfrm>
            <a:off x="712788" y="6227763"/>
            <a:ext cx="1928812" cy="515937"/>
          </a:xfrm>
        </p:spPr>
        <p:txBody>
          <a:bodyPr/>
          <a:lstStyle>
            <a:lvl1pPr>
              <a:defRPr kumimoji="1" sz="1400">
                <a:solidFill>
                  <a:srgbClr val="5E574E"/>
                </a:solidFill>
                <a:cs typeface="+mn-cs"/>
              </a:defRPr>
            </a:lvl1pPr>
          </a:lstStyle>
          <a:p>
            <a:pPr>
              <a:defRPr/>
            </a:pPr>
            <a:endParaRPr lang="en-US"/>
          </a:p>
        </p:txBody>
      </p:sp>
      <p:sp>
        <p:nvSpPr>
          <p:cNvPr id="10" name="Rectangle 9"/>
          <p:cNvSpPr>
            <a:spLocks noGrp="1" noChangeArrowheads="1"/>
          </p:cNvSpPr>
          <p:nvPr>
            <p:ph type="ftr" sz="quarter" idx="11"/>
          </p:nvPr>
        </p:nvSpPr>
        <p:spPr>
          <a:xfrm>
            <a:off x="3149600" y="6227763"/>
            <a:ext cx="2844800" cy="515937"/>
          </a:xfrm>
        </p:spPr>
        <p:txBody>
          <a:bodyPr/>
          <a:lstStyle>
            <a:lvl1pPr>
              <a:defRPr>
                <a:solidFill>
                  <a:srgbClr val="5E574E"/>
                </a:solidFill>
              </a:defRPr>
            </a:lvl1pPr>
          </a:lstStyle>
          <a:p>
            <a:pPr>
              <a:defRPr/>
            </a:pPr>
            <a:endParaRPr lang="en-US"/>
          </a:p>
        </p:txBody>
      </p:sp>
      <p:sp>
        <p:nvSpPr>
          <p:cNvPr id="11" name="Slide Number Placeholder 6"/>
          <p:cNvSpPr>
            <a:spLocks noGrp="1" noChangeArrowheads="1"/>
          </p:cNvSpPr>
          <p:nvPr>
            <p:ph type="sldNum" sz="quarter" idx="12"/>
          </p:nvPr>
        </p:nvSpPr>
        <p:spPr bwMode="auto">
          <a:xfrm>
            <a:off x="6604000" y="6227763"/>
            <a:ext cx="1827213" cy="515937"/>
          </a:xfrm>
          <a:prstGeom prst="rect">
            <a:avLst/>
          </a:prstGeom>
          <a:ln>
            <a:miter lim="800000"/>
            <a:headEnd/>
            <a:tailEnd/>
          </a:ln>
        </p:spPr>
        <p:txBody>
          <a:bodyPr vert="horz" wrap="square" lIns="91163" tIns="45584" rIns="91163" bIns="45584" numCol="1" anchor="b" anchorCtr="0" compatLnSpc="1">
            <a:prstTxWarp prst="textNoShape">
              <a:avLst/>
            </a:prstTxWarp>
          </a:bodyPr>
          <a:lstStyle>
            <a:lvl1pPr algn="r" eaLnBrk="0" hangingPunct="0">
              <a:spcBef>
                <a:spcPct val="50000"/>
              </a:spcBef>
              <a:defRPr kumimoji="1" sz="1400">
                <a:solidFill>
                  <a:srgbClr val="5E574E"/>
                </a:solidFill>
                <a:latin typeface="Arial" charset="0"/>
                <a:cs typeface="+mn-cs"/>
              </a:defRPr>
            </a:lvl1pPr>
          </a:lstStyle>
          <a:p>
            <a:pPr>
              <a:defRPr/>
            </a:pPr>
            <a:fld id="{1C62EB89-904F-4E44-BC5C-87B607ACF558}"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58850" y="1274763"/>
            <a:ext cx="3829050" cy="4559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40300" y="1274763"/>
            <a:ext cx="3829050" cy="4559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089AD09-3641-4670-B7A7-6B0F1841D520}"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0"/>
            <a:ext cx="2049462" cy="58340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9913" y="0"/>
            <a:ext cx="5997575" cy="5834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9913" y="0"/>
            <a:ext cx="8045450" cy="5921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58850" y="1274763"/>
            <a:ext cx="3829050" cy="4559300"/>
          </a:xfrm>
        </p:spPr>
        <p:txBody>
          <a:bodyPr/>
          <a:lstStyle>
            <a:lvl1pPr>
              <a:buSzPct val="155000"/>
              <a:buFont typeface="Arial" pitchFamily="34" charset="0"/>
              <a:buChar char="•"/>
              <a:defRPr/>
            </a:lvl1pPr>
            <a:lvl2pPr>
              <a:buSzPct val="155000"/>
              <a:buFont typeface="Arial" pitchFamily="34" charset="0"/>
              <a:buChar char="•"/>
              <a:defRPr/>
            </a:lvl2pPr>
            <a:lvl3pPr>
              <a:buSzPct val="155000"/>
              <a:buFont typeface="Arial" pitchFamily="34" charset="0"/>
              <a:buChar char="•"/>
              <a:defRPr/>
            </a:lvl3pPr>
            <a:lvl4pPr>
              <a:buSzPct val="155000"/>
              <a:buFont typeface="Arial" pitchFamily="34" charset="0"/>
              <a:buChar char="•"/>
              <a:defRPr/>
            </a:lvl4pPr>
            <a:lvl5pPr>
              <a:buSzPct val="15500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940300" y="1274763"/>
            <a:ext cx="3829050" cy="4559300"/>
          </a:xfrm>
        </p:spPr>
        <p:txBody>
          <a:bodyPr/>
          <a:lstStyle>
            <a:lvl1pPr>
              <a:buFont typeface="Wingdings" pitchFamily="2" charset="2"/>
              <a:buChar char="q"/>
              <a:defRPr/>
            </a:lvl1pPr>
            <a:lvl2pPr>
              <a:buFont typeface="Wingdings" pitchFamily="2" charset="2"/>
              <a:buChar char="q"/>
              <a:defRPr/>
            </a:lvl2pPr>
            <a:lvl3pPr>
              <a:buFont typeface="Wingdings" pitchFamily="2" charset="2"/>
              <a:buChar char="q"/>
              <a:defRPr/>
            </a:lvl3pPr>
            <a:lvl4pPr>
              <a:buFont typeface="Wingdings" pitchFamily="2" charset="2"/>
              <a:buChar char="q"/>
              <a:defRPr/>
            </a:lvl4pPr>
            <a:lvl5pPr>
              <a:buFont typeface="Wingdings" pitchFamily="2" charset="2"/>
              <a:buChar char="q"/>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69913" y="0"/>
            <a:ext cx="8045450" cy="5921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58850" y="1274763"/>
            <a:ext cx="3829050" cy="455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40300" y="1274763"/>
            <a:ext cx="3829050" cy="2203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40300" y="3630613"/>
            <a:ext cx="3829050" cy="2203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a:t>© 2008 Collier Research Corporation.</a:t>
            </a:r>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61A5FC7-8ABB-433F-B534-91B37D4C0AF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78182A5-EFFD-4E65-A8DB-56558B18F38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4A59BF3-7C8B-4853-AA3C-962A0426B4B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793C51-F412-4B28-8920-E3F8C9BB0C9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A749829-B759-4168-A69B-550D16C0A27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1.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oleObject" Target="../embeddings/oleObject1.bin"/><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alpha val="89000"/>
              </a:srgbClr>
            </a:gs>
            <a:gs pos="21000">
              <a:schemeClr val="bg1"/>
            </a:gs>
            <a:gs pos="100000">
              <a:schemeClr val="bg1"/>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176" tIns="45589" rIns="91176" bIns="45589"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176" tIns="45589" rIns="91176" bIns="45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176" tIns="45589" rIns="91176" bIns="45589" numCol="1" anchor="t" anchorCtr="0" compatLnSpc="1">
            <a:prstTxWarp prst="textNoShape">
              <a:avLst/>
            </a:prstTxWarp>
          </a:bodyPr>
          <a:lstStyle>
            <a:lvl1pPr algn="l">
              <a:defRPr sz="1400">
                <a:latin typeface="Arial"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176" tIns="45589" rIns="91176" bIns="45589" numCol="1" anchor="t" anchorCtr="0" compatLnSpc="1">
            <a:prstTxWarp prst="textNoShape">
              <a:avLst/>
            </a:prstTxWarp>
          </a:bodyPr>
          <a:lstStyle>
            <a:lvl1pPr algn="ctr">
              <a:defRPr sz="1400">
                <a:latin typeface="Arial"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176" tIns="45589" rIns="91176" bIns="45589" numCol="1" anchor="t" anchorCtr="0" compatLnSpc="1">
            <a:prstTxWarp prst="textNoShape">
              <a:avLst/>
            </a:prstTxWarp>
          </a:bodyPr>
          <a:lstStyle>
            <a:lvl1pPr algn="r">
              <a:defRPr sz="1400">
                <a:latin typeface="Arial" charset="0"/>
                <a:cs typeface="+mn-cs"/>
              </a:defRPr>
            </a:lvl1pPr>
          </a:lstStyle>
          <a:p>
            <a:pPr>
              <a:defRPr/>
            </a:pPr>
            <a:fld id="{E0EA6244-5434-4C4D-94C9-2A40D79B162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alpha val="89000"/>
              </a:srgbClr>
            </a:gs>
            <a:gs pos="21000">
              <a:schemeClr val="bg1"/>
            </a:gs>
            <a:gs pos="100000">
              <a:schemeClr val="bg1"/>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3C8BC025-B002-44F3-A927-06E1A922E50E}" type="datetimeFigureOut">
              <a:rPr lang="en-US"/>
              <a:pPr>
                <a:defRPr/>
              </a:pPr>
              <a:t>10/30/2009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0BF918BB-FD3B-4F2A-A366-E65672051C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alpha val="89000"/>
              </a:srgbClr>
            </a:gs>
            <a:gs pos="21000">
              <a:schemeClr val="bg1"/>
            </a:gs>
            <a:gs pos="100000">
              <a:schemeClr val="bg1"/>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pPr>
              <a:defRPr/>
            </a:pPr>
            <a:fld id="{D0AF4E01-6B11-4BB1-A9B3-C85432D82BCB}" type="datetimeFigureOut">
              <a:rPr lang="en-US"/>
              <a:pPr>
                <a:defRPr/>
              </a:pPr>
              <a:t>10/30/2009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pPr>
              <a:defRPr/>
            </a:pPr>
            <a:fld id="{AFA291C9-12C5-4ADE-BFB4-8FD5A0EEF2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alpha val="89000"/>
              </a:srgbClr>
            </a:gs>
            <a:gs pos="21000">
              <a:schemeClr val="bg1"/>
            </a:gs>
            <a:gs pos="100000">
              <a:schemeClr val="bg1"/>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569913" y="0"/>
            <a:ext cx="8045450" cy="592138"/>
          </a:xfrm>
          <a:prstGeom prst="rect">
            <a:avLst/>
          </a:prstGeom>
          <a:noFill/>
          <a:ln w="9525">
            <a:noFill/>
            <a:miter lim="800000"/>
            <a:headEnd/>
            <a:tailEnd/>
          </a:ln>
        </p:spPr>
        <p:txBody>
          <a:bodyPr vert="horz" wrap="square" lIns="91163" tIns="45584" rIns="91163" bIns="45584" numCol="1" anchor="b"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958850" y="1274763"/>
            <a:ext cx="7810500" cy="4559300"/>
          </a:xfrm>
          <a:prstGeom prst="rect">
            <a:avLst/>
          </a:prstGeom>
          <a:noFill/>
          <a:ln w="9525">
            <a:noFill/>
            <a:miter lim="800000"/>
            <a:headEnd/>
            <a:tailEnd/>
          </a:ln>
        </p:spPr>
        <p:txBody>
          <a:bodyPr vert="horz" wrap="square" lIns="91163" tIns="45584" rIns="91163" bIns="4558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260350" y="6442075"/>
            <a:ext cx="4511675" cy="306388"/>
          </a:xfrm>
          <a:prstGeom prst="rect">
            <a:avLst/>
          </a:prstGeom>
          <a:noFill/>
          <a:ln w="9525">
            <a:noFill/>
            <a:miter lim="800000"/>
            <a:headEnd/>
            <a:tailEnd/>
          </a:ln>
        </p:spPr>
        <p:txBody>
          <a:bodyPr vert="horz" wrap="square" lIns="91163" tIns="45584" rIns="91163" bIns="45584" numCol="1" anchor="b" anchorCtr="0" compatLnSpc="1">
            <a:prstTxWarp prst="textNoShape">
              <a:avLst/>
            </a:prstTxWarp>
          </a:bodyPr>
          <a:lstStyle>
            <a:lvl1pPr eaLnBrk="0" hangingPunct="0">
              <a:spcBef>
                <a:spcPct val="50000"/>
              </a:spcBef>
              <a:defRPr sz="800">
                <a:solidFill>
                  <a:prstClr val="black"/>
                </a:solidFill>
                <a:sym typeface="Wingdings" pitchFamily="2" charset="2"/>
              </a:defRPr>
            </a:lvl1pPr>
          </a:lstStyle>
          <a:p>
            <a:pPr>
              <a:defRPr/>
            </a:pPr>
            <a:r>
              <a:rPr lang="en-US"/>
              <a:t>© 2008 Collier Research Corporation.</a:t>
            </a:r>
          </a:p>
        </p:txBody>
      </p:sp>
      <p:sp>
        <p:nvSpPr>
          <p:cNvPr id="7173" name="Rectangle 5"/>
          <p:cNvSpPr>
            <a:spLocks noGrp="1" noChangeArrowheads="1"/>
          </p:cNvSpPr>
          <p:nvPr>
            <p:ph type="ftr" sz="quarter" idx="3"/>
          </p:nvPr>
        </p:nvSpPr>
        <p:spPr bwMode="auto">
          <a:xfrm>
            <a:off x="3125788" y="6227763"/>
            <a:ext cx="2892425" cy="458787"/>
          </a:xfrm>
          <a:prstGeom prst="rect">
            <a:avLst/>
          </a:prstGeom>
          <a:noFill/>
          <a:ln w="9525">
            <a:noFill/>
            <a:miter lim="800000"/>
            <a:headEnd/>
            <a:tailEnd/>
          </a:ln>
        </p:spPr>
        <p:txBody>
          <a:bodyPr vert="horz" wrap="square" lIns="91163" tIns="45584" rIns="91163" bIns="45584" numCol="1" anchor="b" anchorCtr="0" compatLnSpc="1">
            <a:prstTxWarp prst="textNoShape">
              <a:avLst/>
            </a:prstTxWarp>
          </a:bodyPr>
          <a:lstStyle>
            <a:lvl1pPr algn="ctr" eaLnBrk="0" hangingPunct="0">
              <a:spcBef>
                <a:spcPct val="50000"/>
              </a:spcBef>
              <a:defRPr kumimoji="1" sz="1400">
                <a:solidFill>
                  <a:srgbClr val="FFF39D"/>
                </a:solidFill>
                <a:latin typeface="Arial" charset="0"/>
                <a:cs typeface="+mn-cs"/>
              </a:defRPr>
            </a:lvl1pPr>
          </a:lstStyle>
          <a:p>
            <a:pPr>
              <a:defRPr/>
            </a:pPr>
            <a:endParaRPr lang="en-US"/>
          </a:p>
        </p:txBody>
      </p:sp>
      <p:graphicFrame>
        <p:nvGraphicFramePr>
          <p:cNvPr id="1026" name="Rectangle 6"/>
          <p:cNvGraphicFramePr>
            <a:graphicFrameLocks/>
          </p:cNvGraphicFramePr>
          <p:nvPr/>
        </p:nvGraphicFramePr>
        <p:xfrm>
          <a:off x="1238250" y="1395413"/>
          <a:ext cx="6281738" cy="4067175"/>
        </p:xfrm>
        <a:graphic>
          <a:graphicData uri="http://schemas.openxmlformats.org/presentationml/2006/ole">
            <p:oleObj spid="_x0000_s1026" name="Clip" r:id="rId15" imgW="0" imgH="0" progId="">
              <p:embed/>
            </p:oleObj>
          </a:graphicData>
        </a:graphic>
      </p:graphicFrame>
      <p:sp>
        <p:nvSpPr>
          <p:cNvPr id="7175" name="Text Box 7"/>
          <p:cNvSpPr txBox="1">
            <a:spLocks noChangeArrowheads="1"/>
          </p:cNvSpPr>
          <p:nvPr/>
        </p:nvSpPr>
        <p:spPr bwMode="auto">
          <a:xfrm>
            <a:off x="8012113" y="427038"/>
            <a:ext cx="908050" cy="522287"/>
          </a:xfrm>
          <a:prstGeom prst="rect">
            <a:avLst/>
          </a:prstGeom>
          <a:noFill/>
          <a:ln w="12700" cap="sq">
            <a:noFill/>
            <a:miter lim="800000"/>
            <a:headEnd type="none" w="sm" len="sm"/>
            <a:tailEnd type="none" w="sm" len="sm"/>
          </a:ln>
          <a:effectLst/>
        </p:spPr>
        <p:txBody>
          <a:bodyPr lIns="91163" tIns="45584" rIns="91163" bIns="45584">
            <a:spAutoFit/>
          </a:bodyPr>
          <a:lstStyle/>
          <a:p>
            <a:pPr eaLnBrk="0" hangingPunct="0">
              <a:defRPr/>
            </a:pPr>
            <a:r>
              <a:rPr lang="en-US" sz="2800" b="1" dirty="0">
                <a:solidFill>
                  <a:srgbClr val="0000FF"/>
                </a:solidFill>
                <a:latin typeface="Arial Narrow" pitchFamily="34" charset="0"/>
                <a:sym typeface="Wingdings" pitchFamily="2" charset="2"/>
              </a:rPr>
              <a:t></a:t>
            </a:r>
            <a:endParaRPr lang="en-US" sz="3200" b="1" dirty="0">
              <a:solidFill>
                <a:srgbClr val="0000FF"/>
              </a:solidFill>
              <a:latin typeface="Arial Narrow" pitchFamily="34" charset="0"/>
            </a:endParaRPr>
          </a:p>
        </p:txBody>
      </p:sp>
      <p:sp>
        <p:nvSpPr>
          <p:cNvPr id="7176" name="Line 8"/>
          <p:cNvSpPr>
            <a:spLocks noChangeShapeType="1"/>
          </p:cNvSpPr>
          <p:nvPr/>
        </p:nvSpPr>
        <p:spPr bwMode="auto">
          <a:xfrm>
            <a:off x="717550" y="688975"/>
            <a:ext cx="7350125" cy="0"/>
          </a:xfrm>
          <a:prstGeom prst="line">
            <a:avLst/>
          </a:prstGeom>
          <a:noFill/>
          <a:ln w="38100" cap="sq">
            <a:solidFill>
              <a:srgbClr val="0000FF"/>
            </a:solidFill>
            <a:round/>
            <a:headEnd/>
            <a:tailEnd/>
          </a:ln>
          <a:effectLst/>
        </p:spPr>
        <p:txBody>
          <a:bodyPr wrap="none" lIns="101882" tIns="50941" rIns="101882" bIns="50941" anchor="ctr">
            <a:spAutoFit/>
          </a:bodyPr>
          <a:lstStyle/>
          <a:p>
            <a:pPr algn="ctr">
              <a:defRPr/>
            </a:pPr>
            <a:endParaRPr lang="en-US">
              <a:solidFill>
                <a:prstClr val="black"/>
              </a:solidFill>
            </a:endParaRPr>
          </a:p>
        </p:txBody>
      </p:sp>
      <p:pic>
        <p:nvPicPr>
          <p:cNvPr id="1034" name="Picture 4" descr="hypersizer_logo_hi_res_wo_sss_8_7"/>
          <p:cNvPicPr>
            <a:picLocks noChangeAspect="1" noChangeArrowheads="1"/>
          </p:cNvPicPr>
          <p:nvPr userDrawn="1"/>
        </p:nvPicPr>
        <p:blipFill>
          <a:blip r:embed="rId16" cstate="print"/>
          <a:srcRect/>
          <a:stretch>
            <a:fillRect/>
          </a:stretch>
        </p:blipFill>
        <p:spPr bwMode="auto">
          <a:xfrm>
            <a:off x="7032625" y="6191250"/>
            <a:ext cx="1890713" cy="544513"/>
          </a:xfrm>
          <a:prstGeom prst="rect">
            <a:avLst/>
          </a:prstGeom>
          <a:ln w="9525">
            <a:noFill/>
            <a:miter lim="800000"/>
            <a:headEnd/>
            <a:tailEnd/>
          </a:ln>
          <a:effectLst>
            <a:outerShdw blurRad="152400" dist="317500" dir="5400000" sx="90000" sy="-19000" rotWithShape="0">
              <a:prstClr val="black">
                <a:alpha val="15000"/>
              </a:prstClr>
            </a:outerShdw>
          </a:effectLst>
        </p:spPr>
      </p:pic>
    </p:spTree>
  </p:cSld>
  <p:clrMap bg1="lt1" tx1="dk1" bg2="lt2" tx2="dk2" accent1="accent1" accent2="accent2" accent3="accent3" accent4="accent4" accent5="accent5" accent6="accent6" hlink="hlink" folHlink="folHlink"/>
  <p:sldLayoutIdLst>
    <p:sldLayoutId id="2147484263"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 id="2147484262" r:id="rId12"/>
  </p:sldLayoutIdLst>
  <p:hf sldNum="0" hdr="0" ftr="0"/>
  <p:txStyles>
    <p:titleStyle>
      <a:lvl1pPr algn="l"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3200">
          <a:solidFill>
            <a:schemeClr val="tx1"/>
          </a:solidFill>
          <a:latin typeface="Arial Black" pitchFamily="34" charset="0"/>
        </a:defRPr>
      </a:lvl2pPr>
      <a:lvl3pPr algn="l" rtl="0" eaLnBrk="0" fontAlgn="base" hangingPunct="0">
        <a:spcBef>
          <a:spcPct val="0"/>
        </a:spcBef>
        <a:spcAft>
          <a:spcPct val="0"/>
        </a:spcAft>
        <a:defRPr kumimoji="1" sz="3200">
          <a:solidFill>
            <a:schemeClr val="tx1"/>
          </a:solidFill>
          <a:latin typeface="Arial Black" pitchFamily="34" charset="0"/>
        </a:defRPr>
      </a:lvl3pPr>
      <a:lvl4pPr algn="l" rtl="0" eaLnBrk="0" fontAlgn="base" hangingPunct="0">
        <a:spcBef>
          <a:spcPct val="0"/>
        </a:spcBef>
        <a:spcAft>
          <a:spcPct val="0"/>
        </a:spcAft>
        <a:defRPr kumimoji="1" sz="3200">
          <a:solidFill>
            <a:schemeClr val="tx1"/>
          </a:solidFill>
          <a:latin typeface="Arial Black" pitchFamily="34" charset="0"/>
        </a:defRPr>
      </a:lvl4pPr>
      <a:lvl5pPr algn="l" rtl="0" eaLnBrk="0" fontAlgn="base" hangingPunct="0">
        <a:spcBef>
          <a:spcPct val="0"/>
        </a:spcBef>
        <a:spcAft>
          <a:spcPct val="0"/>
        </a:spcAft>
        <a:defRPr kumimoji="1" sz="3200">
          <a:solidFill>
            <a:schemeClr val="tx1"/>
          </a:solidFill>
          <a:latin typeface="Arial Black" pitchFamily="34" charset="0"/>
        </a:defRPr>
      </a:lvl5pPr>
      <a:lvl6pPr marL="457200" algn="l" rtl="0" fontAlgn="base">
        <a:spcBef>
          <a:spcPct val="0"/>
        </a:spcBef>
        <a:spcAft>
          <a:spcPct val="0"/>
        </a:spcAft>
        <a:defRPr kumimoji="1" sz="3200">
          <a:solidFill>
            <a:schemeClr val="tx1"/>
          </a:solidFill>
          <a:latin typeface="Arial Black" pitchFamily="34" charset="0"/>
        </a:defRPr>
      </a:lvl6pPr>
      <a:lvl7pPr marL="914400" algn="l" rtl="0" fontAlgn="base">
        <a:spcBef>
          <a:spcPct val="0"/>
        </a:spcBef>
        <a:spcAft>
          <a:spcPct val="0"/>
        </a:spcAft>
        <a:defRPr kumimoji="1" sz="3200">
          <a:solidFill>
            <a:schemeClr val="tx1"/>
          </a:solidFill>
          <a:latin typeface="Arial Black" pitchFamily="34" charset="0"/>
        </a:defRPr>
      </a:lvl7pPr>
      <a:lvl8pPr marL="1371600" algn="l" rtl="0" fontAlgn="base">
        <a:spcBef>
          <a:spcPct val="0"/>
        </a:spcBef>
        <a:spcAft>
          <a:spcPct val="0"/>
        </a:spcAft>
        <a:defRPr kumimoji="1" sz="3200">
          <a:solidFill>
            <a:schemeClr val="tx1"/>
          </a:solidFill>
          <a:latin typeface="Arial Black" pitchFamily="34" charset="0"/>
        </a:defRPr>
      </a:lvl8pPr>
      <a:lvl9pPr marL="1828800" algn="l" rtl="0" fontAlgn="base">
        <a:spcBef>
          <a:spcPct val="0"/>
        </a:spcBef>
        <a:spcAft>
          <a:spcPct val="0"/>
        </a:spcAft>
        <a:defRPr kumimoji="1" sz="3200">
          <a:solidFill>
            <a:schemeClr val="tx1"/>
          </a:solidFill>
          <a:latin typeface="Arial Black" pitchFamily="34" charset="0"/>
        </a:defRPr>
      </a:lvl9pPr>
    </p:titleStyle>
    <p:bodyStyle>
      <a:lvl1pPr marL="344488" indent="-344488" algn="l" rtl="0" eaLnBrk="0" fontAlgn="base" hangingPunct="0">
        <a:spcBef>
          <a:spcPct val="20000"/>
        </a:spcBef>
        <a:spcAft>
          <a:spcPct val="0"/>
        </a:spcAft>
        <a:buClr>
          <a:srgbClr val="3D33FD"/>
        </a:buClr>
        <a:buSzPct val="80000"/>
        <a:buFont typeface="Wingdings" pitchFamily="2" charset="2"/>
        <a:buChar char="q"/>
        <a:defRPr kumimoji="1" sz="2600" b="1">
          <a:solidFill>
            <a:schemeClr val="tx1"/>
          </a:solidFill>
          <a:latin typeface="+mn-lt"/>
          <a:ea typeface="+mn-ea"/>
          <a:cs typeface="+mn-cs"/>
        </a:defRPr>
      </a:lvl1pPr>
      <a:lvl2pPr marL="741363" indent="-284163" algn="l" rtl="0" eaLnBrk="0" fontAlgn="base" hangingPunct="0">
        <a:spcBef>
          <a:spcPct val="20000"/>
        </a:spcBef>
        <a:spcAft>
          <a:spcPct val="0"/>
        </a:spcAft>
        <a:buClr>
          <a:srgbClr val="3D33FD"/>
        </a:buClr>
        <a:buSzPct val="60000"/>
        <a:buFont typeface="Wingdings" pitchFamily="2" charset="2"/>
        <a:buChar char="q"/>
        <a:defRPr kumimoji="1" sz="2300" b="1">
          <a:solidFill>
            <a:schemeClr val="tx1"/>
          </a:solidFill>
          <a:latin typeface="+mn-lt"/>
        </a:defRPr>
      </a:lvl2pPr>
      <a:lvl3pPr marL="1143000" indent="-228600" algn="l" rtl="0" eaLnBrk="0" fontAlgn="base" hangingPunct="0">
        <a:spcBef>
          <a:spcPct val="20000"/>
        </a:spcBef>
        <a:spcAft>
          <a:spcPct val="0"/>
        </a:spcAft>
        <a:buClr>
          <a:srgbClr val="3D33FD"/>
        </a:buClr>
        <a:buFont typeface="Wingdings" pitchFamily="2" charset="2"/>
        <a:buChar char="q"/>
        <a:defRPr kumimoji="1" sz="1900" b="1">
          <a:solidFill>
            <a:schemeClr val="tx1"/>
          </a:solidFill>
          <a:latin typeface="+mn-lt"/>
        </a:defRPr>
      </a:lvl3pPr>
      <a:lvl4pPr marL="1595438" indent="-222250" algn="l" rtl="0" eaLnBrk="0" fontAlgn="base" hangingPunct="0">
        <a:spcBef>
          <a:spcPct val="20000"/>
        </a:spcBef>
        <a:spcAft>
          <a:spcPct val="0"/>
        </a:spcAft>
        <a:buClr>
          <a:srgbClr val="3D33FD"/>
        </a:buClr>
        <a:buFont typeface="Wingdings" pitchFamily="2" charset="2"/>
        <a:buChar char="q"/>
        <a:defRPr kumimoji="1" sz="1700">
          <a:solidFill>
            <a:schemeClr val="tx1"/>
          </a:solidFill>
          <a:latin typeface="Tahoma" pitchFamily="34" charset="0"/>
        </a:defRPr>
      </a:lvl4pPr>
      <a:lvl5pPr marL="2057400" indent="-228600" algn="l" rtl="0" eaLnBrk="0" fontAlgn="base" hangingPunct="0">
        <a:spcBef>
          <a:spcPct val="20000"/>
        </a:spcBef>
        <a:spcAft>
          <a:spcPct val="0"/>
        </a:spcAft>
        <a:buClr>
          <a:schemeClr val="accent2"/>
        </a:buClr>
        <a:buFont typeface="Wingdings" pitchFamily="2" charset="2"/>
        <a:buChar char="q"/>
        <a:defRPr kumimoji="1" sz="1500">
          <a:solidFill>
            <a:schemeClr val="tx1"/>
          </a:solidFill>
          <a:latin typeface="Tahoma" pitchFamily="34" charset="0"/>
        </a:defRPr>
      </a:lvl5pPr>
      <a:lvl6pPr marL="2514600" indent="-228600" algn="l" rtl="0" fontAlgn="base">
        <a:spcBef>
          <a:spcPct val="20000"/>
        </a:spcBef>
        <a:spcAft>
          <a:spcPct val="0"/>
        </a:spcAft>
        <a:buClr>
          <a:schemeClr val="accent2"/>
        </a:buClr>
        <a:buChar char="–"/>
        <a:defRPr kumimoji="1" sz="1500">
          <a:solidFill>
            <a:schemeClr val="tx1"/>
          </a:solidFill>
          <a:latin typeface="Tahoma" pitchFamily="34" charset="0"/>
        </a:defRPr>
      </a:lvl6pPr>
      <a:lvl7pPr marL="2971800" indent="-228600" algn="l" rtl="0" fontAlgn="base">
        <a:spcBef>
          <a:spcPct val="20000"/>
        </a:spcBef>
        <a:spcAft>
          <a:spcPct val="0"/>
        </a:spcAft>
        <a:buClr>
          <a:schemeClr val="accent2"/>
        </a:buClr>
        <a:buChar char="–"/>
        <a:defRPr kumimoji="1" sz="1500">
          <a:solidFill>
            <a:schemeClr val="tx1"/>
          </a:solidFill>
          <a:latin typeface="Tahoma" pitchFamily="34" charset="0"/>
        </a:defRPr>
      </a:lvl7pPr>
      <a:lvl8pPr marL="3429000" indent="-228600" algn="l" rtl="0" fontAlgn="base">
        <a:spcBef>
          <a:spcPct val="20000"/>
        </a:spcBef>
        <a:spcAft>
          <a:spcPct val="0"/>
        </a:spcAft>
        <a:buClr>
          <a:schemeClr val="accent2"/>
        </a:buClr>
        <a:buChar char="–"/>
        <a:defRPr kumimoji="1" sz="1500">
          <a:solidFill>
            <a:schemeClr val="tx1"/>
          </a:solidFill>
          <a:latin typeface="Tahoma" pitchFamily="34" charset="0"/>
        </a:defRPr>
      </a:lvl8pPr>
      <a:lvl9pPr marL="3886200" indent="-228600" algn="l" rtl="0" fontAlgn="base">
        <a:spcBef>
          <a:spcPct val="20000"/>
        </a:spcBef>
        <a:spcAft>
          <a:spcPct val="0"/>
        </a:spcAft>
        <a:buClr>
          <a:schemeClr val="accent2"/>
        </a:buClr>
        <a:buChar char="–"/>
        <a:defRPr kumimoji="1" sz="1500">
          <a:solidFill>
            <a:schemeClr val="tx1"/>
          </a:solidFill>
          <a:latin typeface="Tahom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4.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9.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hyperlink" Target="http://hypersizer.com/software-downloads.html" TargetMode="Externa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9.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9.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554038" y="6307138"/>
            <a:ext cx="2952750" cy="280987"/>
          </a:xfrm>
          <a:prstGeom prst="rect">
            <a:avLst/>
          </a:prstGeom>
          <a:noFill/>
          <a:ln w="12700" cap="sq">
            <a:noFill/>
            <a:miter lim="800000"/>
            <a:headEnd/>
            <a:tailEnd/>
          </a:ln>
        </p:spPr>
        <p:txBody>
          <a:bodyPr lIns="96093" tIns="48049" rIns="96093" bIns="48049">
            <a:spAutoFit/>
          </a:bodyPr>
          <a:lstStyle/>
          <a:p>
            <a:pPr defTabSz="865188" eaLnBrk="0" hangingPunct="0">
              <a:spcBef>
                <a:spcPct val="50000"/>
              </a:spcBef>
            </a:pPr>
            <a:r>
              <a:rPr lang="en-US" sz="1200" b="1">
                <a:solidFill>
                  <a:srgbClr val="3D33FD"/>
                </a:solidFill>
                <a:latin typeface="Tahoma" pitchFamily="34" charset="0"/>
                <a:sym typeface="Wingdings" pitchFamily="2" charset="2"/>
              </a:rPr>
              <a:t>© </a:t>
            </a:r>
            <a:r>
              <a:rPr lang="en-US" sz="1200" b="1" smtClean="0">
                <a:solidFill>
                  <a:srgbClr val="3D33FD"/>
                </a:solidFill>
                <a:latin typeface="Tahoma" pitchFamily="34" charset="0"/>
                <a:sym typeface="Wingdings" pitchFamily="2" charset="2"/>
              </a:rPr>
              <a:t>2009 </a:t>
            </a:r>
            <a:r>
              <a:rPr lang="en-US" sz="1200" b="1">
                <a:solidFill>
                  <a:srgbClr val="3D33FD"/>
                </a:solidFill>
                <a:latin typeface="Tahoma" pitchFamily="34" charset="0"/>
                <a:sym typeface="Wingdings" pitchFamily="2" charset="2"/>
              </a:rPr>
              <a:t>Collier Research Corp.</a:t>
            </a:r>
            <a:endParaRPr lang="en-US" sz="1700" b="1">
              <a:solidFill>
                <a:srgbClr val="3D33FD"/>
              </a:solidFill>
              <a:latin typeface="Arial Narrow" pitchFamily="34" charset="0"/>
              <a:sym typeface="Wingdings" pitchFamily="2" charset="2"/>
            </a:endParaRPr>
          </a:p>
        </p:txBody>
      </p:sp>
      <p:sp>
        <p:nvSpPr>
          <p:cNvPr id="6147" name="Rectangle 3"/>
          <p:cNvSpPr>
            <a:spLocks noChangeArrowheads="1"/>
          </p:cNvSpPr>
          <p:nvPr/>
        </p:nvSpPr>
        <p:spPr bwMode="auto">
          <a:xfrm>
            <a:off x="482803" y="3689046"/>
            <a:ext cx="8661197" cy="948861"/>
          </a:xfrm>
          <a:prstGeom prst="rect">
            <a:avLst/>
          </a:prstGeom>
          <a:solidFill>
            <a:schemeClr val="bg1"/>
          </a:solidFill>
          <a:ln w="9525" cap="sq">
            <a:noFill/>
            <a:miter lim="800000"/>
            <a:headEnd/>
            <a:tailEnd/>
          </a:ln>
        </p:spPr>
        <p:txBody>
          <a:bodyPr wrap="square" lIns="86244" tIns="43122" rIns="86244" bIns="43122">
            <a:spAutoFit/>
          </a:bodyPr>
          <a:lstStyle/>
          <a:p>
            <a:pPr defTabSz="865188" eaLnBrk="0" hangingPunct="0">
              <a:spcBef>
                <a:spcPct val="15000"/>
              </a:spcBef>
            </a:pPr>
            <a:r>
              <a:rPr kumimoji="1" lang="en-US" sz="2800" smtClean="0">
                <a:solidFill>
                  <a:schemeClr val="tx2"/>
                </a:solidFill>
                <a:latin typeface="Arial Black" pitchFamily="34" charset="0"/>
              </a:rPr>
              <a:t>HyperSizer Version 5.8.11 </a:t>
            </a:r>
            <a:br>
              <a:rPr kumimoji="1" lang="en-US" sz="2800" smtClean="0">
                <a:solidFill>
                  <a:schemeClr val="tx2"/>
                </a:solidFill>
                <a:latin typeface="Arial Black" pitchFamily="34" charset="0"/>
              </a:rPr>
            </a:br>
            <a:r>
              <a:rPr kumimoji="1" lang="en-US" sz="2800" smtClean="0">
                <a:solidFill>
                  <a:schemeClr val="tx2"/>
                </a:solidFill>
                <a:latin typeface="Arial Black" pitchFamily="34" charset="0"/>
              </a:rPr>
              <a:t>New Features and Software Enhancements</a:t>
            </a:r>
            <a:endParaRPr kumimoji="1" lang="en-US" sz="2800">
              <a:solidFill>
                <a:schemeClr val="tx2"/>
              </a:solidFill>
              <a:latin typeface="Arial Black" pitchFamily="34" charset="0"/>
            </a:endParaRPr>
          </a:p>
        </p:txBody>
      </p:sp>
      <p:pic>
        <p:nvPicPr>
          <p:cNvPr id="6148" name="Picture 4" descr="hypersizer_logo_hi_res_wo_sss_8_7"/>
          <p:cNvPicPr>
            <a:picLocks noChangeAspect="1" noChangeArrowheads="1"/>
          </p:cNvPicPr>
          <p:nvPr/>
        </p:nvPicPr>
        <p:blipFill>
          <a:blip r:embed="rId3" cstate="print"/>
          <a:srcRect/>
          <a:stretch>
            <a:fillRect/>
          </a:stretch>
        </p:blipFill>
        <p:spPr bwMode="auto">
          <a:xfrm>
            <a:off x="1550988" y="1614488"/>
            <a:ext cx="6248400" cy="1803400"/>
          </a:xfrm>
          <a:prstGeom prst="rect">
            <a:avLst/>
          </a:prstGeom>
          <a:noFill/>
          <a:ln w="9525">
            <a:noFill/>
            <a:miter lim="800000"/>
            <a:headEnd/>
            <a:tailEnd/>
          </a:ln>
        </p:spPr>
      </p:pic>
      <p:sp>
        <p:nvSpPr>
          <p:cNvPr id="6149" name="Rectangle 5"/>
          <p:cNvSpPr>
            <a:spLocks noChangeArrowheads="1"/>
          </p:cNvSpPr>
          <p:nvPr/>
        </p:nvSpPr>
        <p:spPr bwMode="auto">
          <a:xfrm>
            <a:off x="549707" y="5262398"/>
            <a:ext cx="3609975" cy="646066"/>
          </a:xfrm>
          <a:prstGeom prst="rect">
            <a:avLst/>
          </a:prstGeom>
          <a:noFill/>
          <a:ln w="9525" algn="ctr">
            <a:noFill/>
            <a:miter lim="800000"/>
            <a:headEnd/>
            <a:tailEnd/>
          </a:ln>
        </p:spPr>
        <p:txBody>
          <a:bodyPr lIns="91176" tIns="45589" rIns="91176" bIns="45589">
            <a:spAutoFit/>
          </a:bodyPr>
          <a:lstStyle/>
          <a:p>
            <a:r>
              <a:rPr lang="en-US" b="1" smtClean="0">
                <a:solidFill>
                  <a:srgbClr val="000000"/>
                </a:solidFill>
              </a:rPr>
              <a:t>Collier </a:t>
            </a:r>
            <a:r>
              <a:rPr lang="en-US" b="1">
                <a:solidFill>
                  <a:srgbClr val="000000"/>
                </a:solidFill>
              </a:rPr>
              <a:t>Research Corporation </a:t>
            </a:r>
          </a:p>
          <a:p>
            <a:r>
              <a:rPr lang="en-US" b="1">
                <a:solidFill>
                  <a:srgbClr val="000000"/>
                </a:solidFill>
              </a:rPr>
              <a:t>Hampton, VA</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pic>
        <p:nvPicPr>
          <p:cNvPr id="69634" name="Picture 2"/>
          <p:cNvPicPr>
            <a:picLocks noChangeAspect="1" noChangeArrowheads="1"/>
          </p:cNvPicPr>
          <p:nvPr/>
        </p:nvPicPr>
        <p:blipFill>
          <a:blip r:embed="rId2" cstate="print"/>
          <a:srcRect l="908" t="18585" r="1217" b="47008"/>
          <a:stretch>
            <a:fillRect/>
          </a:stretch>
        </p:blipFill>
        <p:spPr bwMode="auto">
          <a:xfrm>
            <a:off x="676194" y="3911174"/>
            <a:ext cx="4833257" cy="2420144"/>
          </a:xfrm>
          <a:prstGeom prst="rect">
            <a:avLst/>
          </a:prstGeom>
          <a:noFill/>
          <a:ln w="9525">
            <a:noFill/>
            <a:miter lim="800000"/>
            <a:headEnd/>
            <a:tailEnd/>
          </a:ln>
        </p:spPr>
      </p:pic>
      <p:pic>
        <p:nvPicPr>
          <p:cNvPr id="70658" name="Picture 2"/>
          <p:cNvPicPr>
            <a:picLocks noChangeAspect="1" noChangeArrowheads="1"/>
          </p:cNvPicPr>
          <p:nvPr/>
        </p:nvPicPr>
        <p:blipFill>
          <a:blip r:embed="rId3" cstate="print"/>
          <a:srcRect/>
          <a:stretch>
            <a:fillRect/>
          </a:stretch>
        </p:blipFill>
        <p:spPr bwMode="auto">
          <a:xfrm>
            <a:off x="636881" y="787174"/>
            <a:ext cx="7178675" cy="2408237"/>
          </a:xfrm>
          <a:prstGeom prst="rect">
            <a:avLst/>
          </a:prstGeom>
          <a:noFill/>
          <a:ln w="9525">
            <a:noFill/>
            <a:miter lim="800000"/>
            <a:headEnd/>
            <a:tailEnd/>
          </a:ln>
        </p:spPr>
      </p:pic>
      <p:pic>
        <p:nvPicPr>
          <p:cNvPr id="70659" name="Picture 3"/>
          <p:cNvPicPr>
            <a:picLocks noChangeAspect="1" noChangeArrowheads="1"/>
          </p:cNvPicPr>
          <p:nvPr/>
        </p:nvPicPr>
        <p:blipFill>
          <a:blip r:embed="rId4" cstate="print"/>
          <a:srcRect/>
          <a:stretch>
            <a:fillRect/>
          </a:stretch>
        </p:blipFill>
        <p:spPr bwMode="auto">
          <a:xfrm>
            <a:off x="2142125" y="3402973"/>
            <a:ext cx="1646237" cy="282575"/>
          </a:xfrm>
          <a:prstGeom prst="rect">
            <a:avLst/>
          </a:prstGeom>
          <a:noFill/>
          <a:ln w="9525">
            <a:noFill/>
            <a:miter lim="800000"/>
            <a:headEnd/>
            <a:tailEnd/>
          </a:ln>
        </p:spPr>
      </p:pic>
      <p:sp>
        <p:nvSpPr>
          <p:cNvPr id="22" name="TextBox 21"/>
          <p:cNvSpPr txBox="1"/>
          <p:nvPr/>
        </p:nvSpPr>
        <p:spPr>
          <a:xfrm>
            <a:off x="5924390" y="4087906"/>
            <a:ext cx="3404027" cy="2031325"/>
          </a:xfrm>
          <a:prstGeom prst="rect">
            <a:avLst/>
          </a:prstGeom>
          <a:noFill/>
        </p:spPr>
        <p:txBody>
          <a:bodyPr wrap="square" rtlCol="0">
            <a:spAutoFit/>
          </a:bodyPr>
          <a:lstStyle/>
          <a:p>
            <a:r>
              <a:rPr lang="en-US" b="1" smtClean="0"/>
              <a:t>HyperSizer provides many different correction factors.  Unused factors can be hidden using the “Hide Unused Corrections” checkbox</a:t>
            </a:r>
          </a:p>
          <a:p>
            <a:endParaRPr lang="en-US" b="1"/>
          </a:p>
        </p:txBody>
      </p:sp>
      <p:sp>
        <p:nvSpPr>
          <p:cNvPr id="25" name="Down Arrow 24"/>
          <p:cNvSpPr/>
          <p:nvPr/>
        </p:nvSpPr>
        <p:spPr bwMode="auto">
          <a:xfrm>
            <a:off x="2674044" y="3173506"/>
            <a:ext cx="338097" cy="245889"/>
          </a:xfrm>
          <a:prstGeom prst="downArrow">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7" name="Down Arrow 26"/>
          <p:cNvSpPr/>
          <p:nvPr/>
        </p:nvSpPr>
        <p:spPr bwMode="auto">
          <a:xfrm>
            <a:off x="2674044" y="3672968"/>
            <a:ext cx="338097" cy="245889"/>
          </a:xfrm>
          <a:prstGeom prst="downArrow">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4"/>
          <p:cNvPicPr>
            <a:picLocks noChangeAspect="1" noChangeArrowheads="1"/>
          </p:cNvPicPr>
          <p:nvPr/>
        </p:nvPicPr>
        <p:blipFill>
          <a:blip r:embed="rId2" cstate="print"/>
          <a:srcRect/>
          <a:stretch>
            <a:fillRect/>
          </a:stretch>
        </p:blipFill>
        <p:spPr bwMode="auto">
          <a:xfrm>
            <a:off x="601969" y="2509879"/>
            <a:ext cx="6412024" cy="4048857"/>
          </a:xfrm>
          <a:prstGeom prst="rect">
            <a:avLst/>
          </a:prstGeom>
          <a:noFill/>
          <a:ln w="9525">
            <a:noFill/>
            <a:miter lim="800000"/>
            <a:headEnd/>
            <a:tailEnd/>
          </a:ln>
        </p:spPr>
      </p:pic>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sp>
        <p:nvSpPr>
          <p:cNvPr id="22" name="TextBox 21"/>
          <p:cNvSpPr txBox="1"/>
          <p:nvPr/>
        </p:nvSpPr>
        <p:spPr>
          <a:xfrm>
            <a:off x="5509453" y="729983"/>
            <a:ext cx="3634548" cy="2031325"/>
          </a:xfrm>
          <a:prstGeom prst="rect">
            <a:avLst/>
          </a:prstGeom>
          <a:noFill/>
        </p:spPr>
        <p:txBody>
          <a:bodyPr wrap="square" rtlCol="0">
            <a:spAutoFit/>
          </a:bodyPr>
          <a:lstStyle/>
          <a:p>
            <a:r>
              <a:rPr lang="en-US" b="1" smtClean="0"/>
              <a:t>Interactive Plots help the user visualize the effect of correction factors</a:t>
            </a:r>
          </a:p>
          <a:p>
            <a:pPr marL="230188" indent="-230188">
              <a:buFont typeface="Arial" pitchFamily="34" charset="0"/>
              <a:buChar char="•"/>
            </a:pPr>
            <a:r>
              <a:rPr lang="en-US" b="1" smtClean="0"/>
              <a:t>All properties</a:t>
            </a:r>
          </a:p>
          <a:p>
            <a:pPr marL="230188" indent="-230188">
              <a:buFont typeface="Arial" pitchFamily="34" charset="0"/>
              <a:buChar char="•"/>
              <a:tabLst>
                <a:tab pos="230188" algn="l"/>
              </a:tabLst>
            </a:pPr>
            <a:r>
              <a:rPr lang="en-US" b="1" smtClean="0"/>
              <a:t>Multiple independent variables</a:t>
            </a:r>
          </a:p>
          <a:p>
            <a:endParaRPr lang="en-US" b="1"/>
          </a:p>
        </p:txBody>
      </p:sp>
      <p:sp>
        <p:nvSpPr>
          <p:cNvPr id="25" name="Down Arrow 24"/>
          <p:cNvSpPr/>
          <p:nvPr/>
        </p:nvSpPr>
        <p:spPr bwMode="auto">
          <a:xfrm>
            <a:off x="4602737" y="1736592"/>
            <a:ext cx="338097" cy="576302"/>
          </a:xfrm>
          <a:prstGeom prst="downArrow">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71682" name="Picture 2"/>
          <p:cNvPicPr>
            <a:picLocks noChangeAspect="1" noChangeArrowheads="1"/>
          </p:cNvPicPr>
          <p:nvPr/>
        </p:nvPicPr>
        <p:blipFill>
          <a:blip r:embed="rId3" cstate="print"/>
          <a:srcRect/>
          <a:stretch>
            <a:fillRect/>
          </a:stretch>
        </p:blipFill>
        <p:spPr bwMode="auto">
          <a:xfrm>
            <a:off x="366085" y="831890"/>
            <a:ext cx="4983163" cy="860425"/>
          </a:xfrm>
          <a:prstGeom prst="rect">
            <a:avLst/>
          </a:prstGeom>
          <a:noFill/>
          <a:ln w="9525">
            <a:noFill/>
            <a:miter lim="800000"/>
            <a:headEnd/>
            <a:tailEnd/>
          </a:ln>
        </p:spPr>
      </p:pic>
      <p:sp>
        <p:nvSpPr>
          <p:cNvPr id="11" name="Rectangle 10"/>
          <p:cNvSpPr/>
          <p:nvPr/>
        </p:nvSpPr>
        <p:spPr bwMode="auto">
          <a:xfrm>
            <a:off x="4426004" y="1306285"/>
            <a:ext cx="722298" cy="353466"/>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3" name="TextBox 12"/>
          <p:cNvSpPr txBox="1"/>
          <p:nvPr/>
        </p:nvSpPr>
        <p:spPr>
          <a:xfrm>
            <a:off x="2289845" y="1775012"/>
            <a:ext cx="1506070" cy="646331"/>
          </a:xfrm>
          <a:prstGeom prst="rect">
            <a:avLst/>
          </a:prstGeom>
          <a:solidFill>
            <a:schemeClr val="bg1"/>
          </a:solidFill>
          <a:ln w="28575">
            <a:solidFill>
              <a:schemeClr val="tx1"/>
            </a:solidFill>
          </a:ln>
        </p:spPr>
        <p:txBody>
          <a:bodyPr wrap="square" rtlCol="0">
            <a:spAutoFit/>
          </a:bodyPr>
          <a:lstStyle/>
          <a:p>
            <a:r>
              <a:rPr lang="en-US" sz="1200" smtClean="0"/>
              <a:t>Displays correction factors used by this property</a:t>
            </a:r>
            <a:endParaRPr lang="en-US" sz="1200"/>
          </a:p>
        </p:txBody>
      </p:sp>
      <p:sp>
        <p:nvSpPr>
          <p:cNvPr id="14" name="Rectangle 13"/>
          <p:cNvSpPr/>
          <p:nvPr/>
        </p:nvSpPr>
        <p:spPr bwMode="auto">
          <a:xfrm>
            <a:off x="3511605" y="2666360"/>
            <a:ext cx="1529122" cy="353466"/>
          </a:xfrm>
          <a:prstGeom prst="rect">
            <a:avLst/>
          </a:prstGeom>
          <a:noFill/>
          <a:ln w="2857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16" name="Straight Arrow Connector 15"/>
          <p:cNvCxnSpPr>
            <a:stCxn id="13" idx="2"/>
          </p:cNvCxnSpPr>
          <p:nvPr/>
        </p:nvCxnSpPr>
        <p:spPr bwMode="auto">
          <a:xfrm rot="16200000" flipH="1">
            <a:off x="3139366" y="2324857"/>
            <a:ext cx="245019" cy="437990"/>
          </a:xfrm>
          <a:prstGeom prst="straightConnector1">
            <a:avLst/>
          </a:prstGeom>
          <a:noFill/>
          <a:ln w="19050" cap="flat" cmpd="sng" algn="ctr">
            <a:solidFill>
              <a:schemeClr val="tx1"/>
            </a:solidFill>
            <a:prstDash val="solid"/>
            <a:round/>
            <a:headEnd type="none" w="med" len="med"/>
            <a:tailEnd type="triangle" w="med" len="med"/>
          </a:ln>
          <a:effectLst/>
        </p:spPr>
      </p:cxnSp>
      <p:sp>
        <p:nvSpPr>
          <p:cNvPr id="26" name="TextBox 25"/>
          <p:cNvSpPr txBox="1"/>
          <p:nvPr/>
        </p:nvSpPr>
        <p:spPr>
          <a:xfrm>
            <a:off x="122945" y="1805748"/>
            <a:ext cx="1506070" cy="461665"/>
          </a:xfrm>
          <a:prstGeom prst="rect">
            <a:avLst/>
          </a:prstGeom>
          <a:solidFill>
            <a:schemeClr val="bg1"/>
          </a:solidFill>
          <a:ln w="28575">
            <a:solidFill>
              <a:srgbClr val="0000FF"/>
            </a:solidFill>
          </a:ln>
        </p:spPr>
        <p:txBody>
          <a:bodyPr wrap="square" rtlCol="0">
            <a:spAutoFit/>
          </a:bodyPr>
          <a:lstStyle/>
          <a:p>
            <a:r>
              <a:rPr lang="en-US" sz="1200" smtClean="0"/>
              <a:t>User chooses property to plot </a:t>
            </a:r>
            <a:endParaRPr lang="en-US" sz="1200"/>
          </a:p>
        </p:txBody>
      </p:sp>
      <p:cxnSp>
        <p:nvCxnSpPr>
          <p:cNvPr id="28" name="Straight Arrow Connector 27"/>
          <p:cNvCxnSpPr/>
          <p:nvPr/>
        </p:nvCxnSpPr>
        <p:spPr bwMode="auto">
          <a:xfrm rot="16200000" flipH="1">
            <a:off x="795297" y="2439680"/>
            <a:ext cx="461042" cy="130629"/>
          </a:xfrm>
          <a:prstGeom prst="straightConnector1">
            <a:avLst/>
          </a:prstGeom>
          <a:noFill/>
          <a:ln w="19050" cap="flat" cmpd="sng" algn="ctr">
            <a:solidFill>
              <a:srgbClr val="0000FF"/>
            </a:solidFill>
            <a:prstDash val="solid"/>
            <a:round/>
            <a:headEnd type="none" w="med" len="med"/>
            <a:tailEnd type="triangle" w="med" len="med"/>
          </a:ln>
          <a:effectLst/>
        </p:spPr>
      </p:cxnSp>
      <p:sp>
        <p:nvSpPr>
          <p:cNvPr id="30" name="Rectangle 29"/>
          <p:cNvSpPr/>
          <p:nvPr/>
        </p:nvSpPr>
        <p:spPr bwMode="auto">
          <a:xfrm>
            <a:off x="591672" y="2666360"/>
            <a:ext cx="1352390" cy="353466"/>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2" name="TextBox 31"/>
          <p:cNvSpPr txBox="1"/>
          <p:nvPr/>
        </p:nvSpPr>
        <p:spPr>
          <a:xfrm>
            <a:off x="261257" y="5109882"/>
            <a:ext cx="1767327" cy="830997"/>
          </a:xfrm>
          <a:prstGeom prst="rect">
            <a:avLst/>
          </a:prstGeom>
          <a:solidFill>
            <a:schemeClr val="bg1"/>
          </a:solidFill>
          <a:ln w="28575">
            <a:solidFill>
              <a:schemeClr val="accent3"/>
            </a:solidFill>
          </a:ln>
        </p:spPr>
        <p:txBody>
          <a:bodyPr wrap="square" rtlCol="0">
            <a:spAutoFit/>
          </a:bodyPr>
          <a:lstStyle/>
          <a:p>
            <a:r>
              <a:rPr lang="en-US" sz="1200" smtClean="0"/>
              <a:t>User can specify multiple points for a second independent variable</a:t>
            </a:r>
            <a:endParaRPr lang="en-US" sz="1200"/>
          </a:p>
        </p:txBody>
      </p:sp>
      <p:sp>
        <p:nvSpPr>
          <p:cNvPr id="33" name="Rectangle 32"/>
          <p:cNvSpPr/>
          <p:nvPr/>
        </p:nvSpPr>
        <p:spPr bwMode="auto">
          <a:xfrm>
            <a:off x="591671" y="3058245"/>
            <a:ext cx="1506069" cy="1452281"/>
          </a:xfrm>
          <a:prstGeom prst="rect">
            <a:avLst/>
          </a:prstGeom>
          <a:noFill/>
          <a:ln w="2857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4" name="Straight Arrow Connector 33"/>
          <p:cNvCxnSpPr>
            <a:stCxn id="32" idx="0"/>
          </p:cNvCxnSpPr>
          <p:nvPr/>
        </p:nvCxnSpPr>
        <p:spPr bwMode="auto">
          <a:xfrm rot="5400000" flipH="1" flipV="1">
            <a:off x="914400" y="4771785"/>
            <a:ext cx="568618" cy="107577"/>
          </a:xfrm>
          <a:prstGeom prst="straightConnector1">
            <a:avLst/>
          </a:prstGeom>
          <a:noFill/>
          <a:ln w="19050" cap="flat" cmpd="sng" algn="ctr">
            <a:solidFill>
              <a:srgbClr val="750B2C"/>
            </a:solidFill>
            <a:prstDash val="solid"/>
            <a:round/>
            <a:headEnd type="none" w="med" len="med"/>
            <a:tailEnd type="triangle" w="med" len="med"/>
          </a:ln>
          <a:effectLst/>
        </p:spPr>
      </p:cxnSp>
      <p:cxnSp>
        <p:nvCxnSpPr>
          <p:cNvPr id="39" name="Straight Arrow Connector 38"/>
          <p:cNvCxnSpPr>
            <a:stCxn id="32" idx="3"/>
          </p:cNvCxnSpPr>
          <p:nvPr/>
        </p:nvCxnSpPr>
        <p:spPr bwMode="auto">
          <a:xfrm flipV="1">
            <a:off x="2028584" y="5401875"/>
            <a:ext cx="2827725" cy="123506"/>
          </a:xfrm>
          <a:prstGeom prst="straightConnector1">
            <a:avLst/>
          </a:prstGeom>
          <a:noFill/>
          <a:ln w="19050" cap="flat" cmpd="sng" algn="ctr">
            <a:solidFill>
              <a:srgbClr val="750B2C"/>
            </a:solidFill>
            <a:prstDash val="solid"/>
            <a:round/>
            <a:headEnd type="none" w="med" len="med"/>
            <a:tailEnd type="triangle" w="med" len="med"/>
          </a:ln>
          <a:effectLst/>
        </p:spPr>
      </p:cxnSp>
      <p:sp>
        <p:nvSpPr>
          <p:cNvPr id="41" name="Rectangle 40"/>
          <p:cNvSpPr/>
          <p:nvPr/>
        </p:nvSpPr>
        <p:spPr bwMode="auto">
          <a:xfrm>
            <a:off x="4894731" y="5132936"/>
            <a:ext cx="1006608" cy="568618"/>
          </a:xfrm>
          <a:prstGeom prst="rect">
            <a:avLst/>
          </a:prstGeom>
          <a:noFill/>
          <a:ln w="2857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632706" y="2440722"/>
            <a:ext cx="6412024" cy="4048857"/>
          </a:xfrm>
          <a:prstGeom prst="rect">
            <a:avLst/>
          </a:prstGeom>
          <a:noFill/>
          <a:ln w="9525">
            <a:noFill/>
            <a:miter lim="800000"/>
            <a:headEnd/>
            <a:tailEnd/>
          </a:ln>
        </p:spPr>
      </p:pic>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sp>
        <p:nvSpPr>
          <p:cNvPr id="22" name="TextBox 21"/>
          <p:cNvSpPr txBox="1"/>
          <p:nvPr/>
        </p:nvSpPr>
        <p:spPr>
          <a:xfrm>
            <a:off x="5847550" y="799139"/>
            <a:ext cx="3404027" cy="1477328"/>
          </a:xfrm>
          <a:prstGeom prst="rect">
            <a:avLst/>
          </a:prstGeom>
          <a:noFill/>
        </p:spPr>
        <p:txBody>
          <a:bodyPr wrap="square" rtlCol="0">
            <a:spAutoFit/>
          </a:bodyPr>
          <a:lstStyle/>
          <a:p>
            <a:r>
              <a:rPr lang="en-US" b="1" smtClean="0"/>
              <a:t>Data can be viewed as a function of any independent variable </a:t>
            </a:r>
            <a:br>
              <a:rPr lang="en-US" b="1" smtClean="0"/>
            </a:br>
            <a:r>
              <a:rPr lang="en-US" b="1" smtClean="0"/>
              <a:t>(e.g. temperature or %45)</a:t>
            </a:r>
          </a:p>
          <a:p>
            <a:endParaRPr lang="en-US" b="1"/>
          </a:p>
        </p:txBody>
      </p:sp>
      <p:sp>
        <p:nvSpPr>
          <p:cNvPr id="25" name="Down Arrow 24"/>
          <p:cNvSpPr/>
          <p:nvPr/>
        </p:nvSpPr>
        <p:spPr bwMode="auto">
          <a:xfrm>
            <a:off x="4633473" y="1667436"/>
            <a:ext cx="338097" cy="576302"/>
          </a:xfrm>
          <a:prstGeom prst="downArrow">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71682" name="Picture 2"/>
          <p:cNvPicPr>
            <a:picLocks noChangeAspect="1" noChangeArrowheads="1"/>
          </p:cNvPicPr>
          <p:nvPr/>
        </p:nvPicPr>
        <p:blipFill>
          <a:blip r:embed="rId3" cstate="print"/>
          <a:srcRect/>
          <a:stretch>
            <a:fillRect/>
          </a:stretch>
        </p:blipFill>
        <p:spPr bwMode="auto">
          <a:xfrm>
            <a:off x="396821" y="762734"/>
            <a:ext cx="4983163" cy="860425"/>
          </a:xfrm>
          <a:prstGeom prst="rect">
            <a:avLst/>
          </a:prstGeom>
          <a:noFill/>
          <a:ln w="9525">
            <a:noFill/>
            <a:miter lim="800000"/>
            <a:headEnd/>
            <a:tailEnd/>
          </a:ln>
        </p:spPr>
      </p:pic>
      <p:sp>
        <p:nvSpPr>
          <p:cNvPr id="11" name="Rectangle 10"/>
          <p:cNvSpPr/>
          <p:nvPr/>
        </p:nvSpPr>
        <p:spPr bwMode="auto">
          <a:xfrm>
            <a:off x="4456740" y="1237129"/>
            <a:ext cx="722298" cy="353466"/>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8" name="Rectangle 17"/>
          <p:cNvSpPr/>
          <p:nvPr/>
        </p:nvSpPr>
        <p:spPr bwMode="auto">
          <a:xfrm>
            <a:off x="2082374" y="2597204"/>
            <a:ext cx="1352390" cy="353466"/>
          </a:xfrm>
          <a:prstGeom prst="rect">
            <a:avLst/>
          </a:prstGeom>
          <a:noFill/>
          <a:ln w="28575"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0" name="TextBox 19"/>
          <p:cNvSpPr txBox="1"/>
          <p:nvPr/>
        </p:nvSpPr>
        <p:spPr>
          <a:xfrm>
            <a:off x="1828802" y="1698171"/>
            <a:ext cx="1506070" cy="646331"/>
          </a:xfrm>
          <a:prstGeom prst="rect">
            <a:avLst/>
          </a:prstGeom>
          <a:solidFill>
            <a:schemeClr val="bg1"/>
          </a:solidFill>
          <a:ln w="28575">
            <a:solidFill>
              <a:schemeClr val="accent1">
                <a:lumMod val="75000"/>
              </a:schemeClr>
            </a:solidFill>
          </a:ln>
        </p:spPr>
        <p:txBody>
          <a:bodyPr wrap="square" rtlCol="0">
            <a:spAutoFit/>
          </a:bodyPr>
          <a:lstStyle/>
          <a:p>
            <a:r>
              <a:rPr lang="en-US" sz="1200" smtClean="0"/>
              <a:t>User chooses independent (x) axis variable</a:t>
            </a:r>
            <a:endParaRPr lang="en-US" sz="1200"/>
          </a:p>
        </p:txBody>
      </p:sp>
      <p:cxnSp>
        <p:nvCxnSpPr>
          <p:cNvPr id="23" name="Straight Arrow Connector 22"/>
          <p:cNvCxnSpPr/>
          <p:nvPr/>
        </p:nvCxnSpPr>
        <p:spPr bwMode="auto">
          <a:xfrm rot="16200000" flipH="1">
            <a:off x="2474260" y="2405101"/>
            <a:ext cx="268941" cy="145998"/>
          </a:xfrm>
          <a:prstGeom prst="straightConnector1">
            <a:avLst/>
          </a:prstGeom>
          <a:noFill/>
          <a:ln w="19050" cap="flat" cmpd="sng" algn="ctr">
            <a:solidFill>
              <a:schemeClr val="accent1">
                <a:lumMod val="75000"/>
              </a:schemeClr>
            </a:solidFill>
            <a:prstDash val="solid"/>
            <a:round/>
            <a:headEnd type="none" w="med" len="med"/>
            <a:tailEnd type="triangle" w="med" len="med"/>
          </a:ln>
          <a:effectLst/>
        </p:spPr>
      </p:cxnSp>
      <p:sp>
        <p:nvSpPr>
          <p:cNvPr id="32" name="TextBox 31"/>
          <p:cNvSpPr txBox="1"/>
          <p:nvPr/>
        </p:nvSpPr>
        <p:spPr>
          <a:xfrm>
            <a:off x="291993" y="5040726"/>
            <a:ext cx="1767327" cy="830997"/>
          </a:xfrm>
          <a:prstGeom prst="rect">
            <a:avLst/>
          </a:prstGeom>
          <a:solidFill>
            <a:schemeClr val="bg1"/>
          </a:solidFill>
          <a:ln w="28575">
            <a:solidFill>
              <a:schemeClr val="accent3"/>
            </a:solidFill>
          </a:ln>
        </p:spPr>
        <p:txBody>
          <a:bodyPr wrap="square" rtlCol="0">
            <a:spAutoFit/>
          </a:bodyPr>
          <a:lstStyle/>
          <a:p>
            <a:r>
              <a:rPr lang="en-US" sz="1200" smtClean="0"/>
              <a:t>User can specify multiple points for a second independent variable</a:t>
            </a:r>
            <a:endParaRPr lang="en-US" sz="1200"/>
          </a:p>
        </p:txBody>
      </p:sp>
      <p:sp>
        <p:nvSpPr>
          <p:cNvPr id="33" name="Rectangle 32"/>
          <p:cNvSpPr/>
          <p:nvPr/>
        </p:nvSpPr>
        <p:spPr bwMode="auto">
          <a:xfrm>
            <a:off x="622407" y="2989089"/>
            <a:ext cx="1506069" cy="1452281"/>
          </a:xfrm>
          <a:prstGeom prst="rect">
            <a:avLst/>
          </a:prstGeom>
          <a:noFill/>
          <a:ln w="2857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4" name="Straight Arrow Connector 33"/>
          <p:cNvCxnSpPr>
            <a:stCxn id="32" idx="0"/>
          </p:cNvCxnSpPr>
          <p:nvPr/>
        </p:nvCxnSpPr>
        <p:spPr bwMode="auto">
          <a:xfrm rot="5400000" flipH="1" flipV="1">
            <a:off x="945136" y="4702629"/>
            <a:ext cx="568618" cy="107577"/>
          </a:xfrm>
          <a:prstGeom prst="straightConnector1">
            <a:avLst/>
          </a:prstGeom>
          <a:noFill/>
          <a:ln w="19050" cap="flat" cmpd="sng" algn="ctr">
            <a:solidFill>
              <a:srgbClr val="750B2C"/>
            </a:solidFill>
            <a:prstDash val="solid"/>
            <a:round/>
            <a:headEnd type="none" w="med" len="med"/>
            <a:tailEnd type="triangle" w="med" len="med"/>
          </a:ln>
          <a:effectLst/>
        </p:spPr>
      </p:cxnSp>
      <p:cxnSp>
        <p:nvCxnSpPr>
          <p:cNvPr id="39" name="Straight Arrow Connector 38"/>
          <p:cNvCxnSpPr>
            <a:stCxn id="32" idx="3"/>
          </p:cNvCxnSpPr>
          <p:nvPr/>
        </p:nvCxnSpPr>
        <p:spPr bwMode="auto">
          <a:xfrm flipV="1">
            <a:off x="2059320" y="5332719"/>
            <a:ext cx="2827725" cy="123506"/>
          </a:xfrm>
          <a:prstGeom prst="straightConnector1">
            <a:avLst/>
          </a:prstGeom>
          <a:noFill/>
          <a:ln w="19050" cap="flat" cmpd="sng" algn="ctr">
            <a:solidFill>
              <a:srgbClr val="750B2C"/>
            </a:solidFill>
            <a:prstDash val="solid"/>
            <a:round/>
            <a:headEnd type="none" w="med" len="med"/>
            <a:tailEnd type="triangle" w="med" len="med"/>
          </a:ln>
          <a:effectLst/>
        </p:spPr>
      </p:cxnSp>
      <p:sp>
        <p:nvSpPr>
          <p:cNvPr id="41" name="Rectangle 40"/>
          <p:cNvSpPr/>
          <p:nvPr/>
        </p:nvSpPr>
        <p:spPr bwMode="auto">
          <a:xfrm>
            <a:off x="4925467" y="5063780"/>
            <a:ext cx="1006608" cy="568618"/>
          </a:xfrm>
          <a:prstGeom prst="rect">
            <a:avLst/>
          </a:prstGeom>
          <a:noFill/>
          <a:ln w="2857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pic>
        <p:nvPicPr>
          <p:cNvPr id="74754" name="Picture 2"/>
          <p:cNvPicPr>
            <a:picLocks noChangeAspect="1" noChangeArrowheads="1"/>
          </p:cNvPicPr>
          <p:nvPr/>
        </p:nvPicPr>
        <p:blipFill>
          <a:blip r:embed="rId2" cstate="print"/>
          <a:srcRect/>
          <a:stretch>
            <a:fillRect/>
          </a:stretch>
        </p:blipFill>
        <p:spPr bwMode="auto">
          <a:xfrm>
            <a:off x="99892" y="4041693"/>
            <a:ext cx="3012142" cy="1808136"/>
          </a:xfrm>
          <a:prstGeom prst="rect">
            <a:avLst/>
          </a:prstGeom>
          <a:noFill/>
          <a:ln w="9525">
            <a:noFill/>
            <a:miter lim="800000"/>
            <a:headEnd/>
            <a:tailEnd/>
          </a:ln>
        </p:spPr>
      </p:pic>
      <p:pic>
        <p:nvPicPr>
          <p:cNvPr id="74755" name="Picture 3"/>
          <p:cNvPicPr>
            <a:picLocks noChangeAspect="1" noChangeArrowheads="1"/>
          </p:cNvPicPr>
          <p:nvPr/>
        </p:nvPicPr>
        <p:blipFill>
          <a:blip r:embed="rId3" cstate="print"/>
          <a:srcRect/>
          <a:stretch>
            <a:fillRect/>
          </a:stretch>
        </p:blipFill>
        <p:spPr bwMode="auto">
          <a:xfrm>
            <a:off x="6174000" y="4009577"/>
            <a:ext cx="2970000" cy="1783006"/>
          </a:xfrm>
          <a:prstGeom prst="rect">
            <a:avLst/>
          </a:prstGeom>
          <a:noFill/>
          <a:ln w="9525">
            <a:noFill/>
            <a:miter lim="800000"/>
            <a:headEnd/>
            <a:tailEnd/>
          </a:ln>
        </p:spPr>
      </p:pic>
      <p:pic>
        <p:nvPicPr>
          <p:cNvPr id="74756" name="Picture 4"/>
          <p:cNvPicPr>
            <a:picLocks noChangeAspect="1" noChangeArrowheads="1"/>
          </p:cNvPicPr>
          <p:nvPr/>
        </p:nvPicPr>
        <p:blipFill>
          <a:blip r:embed="rId4" cstate="print"/>
          <a:srcRect/>
          <a:stretch>
            <a:fillRect/>
          </a:stretch>
        </p:blipFill>
        <p:spPr bwMode="auto">
          <a:xfrm>
            <a:off x="3104349" y="4062637"/>
            <a:ext cx="2970000" cy="1783006"/>
          </a:xfrm>
          <a:prstGeom prst="rect">
            <a:avLst/>
          </a:prstGeom>
          <a:noFill/>
          <a:ln w="9525">
            <a:noFill/>
            <a:miter lim="800000"/>
            <a:headEnd/>
            <a:tailEnd/>
          </a:ln>
        </p:spPr>
      </p:pic>
      <p:pic>
        <p:nvPicPr>
          <p:cNvPr id="74757" name="Picture 5"/>
          <p:cNvPicPr>
            <a:picLocks noChangeAspect="1" noChangeArrowheads="1"/>
          </p:cNvPicPr>
          <p:nvPr/>
        </p:nvPicPr>
        <p:blipFill>
          <a:blip r:embed="rId5" cstate="print"/>
          <a:srcRect/>
          <a:stretch>
            <a:fillRect/>
          </a:stretch>
        </p:blipFill>
        <p:spPr bwMode="auto">
          <a:xfrm>
            <a:off x="3685042" y="3178308"/>
            <a:ext cx="2035175" cy="685800"/>
          </a:xfrm>
          <a:prstGeom prst="rect">
            <a:avLst/>
          </a:prstGeom>
          <a:noFill/>
          <a:ln w="28575">
            <a:solidFill>
              <a:srgbClr val="0000FF"/>
            </a:solidFill>
            <a:miter lim="800000"/>
            <a:headEnd/>
            <a:tailEnd/>
          </a:ln>
        </p:spPr>
      </p:pic>
      <p:pic>
        <p:nvPicPr>
          <p:cNvPr id="74758" name="Picture 6"/>
          <p:cNvPicPr>
            <a:picLocks noChangeAspect="1" noChangeArrowheads="1"/>
          </p:cNvPicPr>
          <p:nvPr/>
        </p:nvPicPr>
        <p:blipFill>
          <a:blip r:embed="rId6" cstate="print"/>
          <a:srcRect/>
          <a:stretch>
            <a:fillRect/>
          </a:stretch>
        </p:blipFill>
        <p:spPr bwMode="auto">
          <a:xfrm>
            <a:off x="6807614" y="3184912"/>
            <a:ext cx="1951037" cy="655637"/>
          </a:xfrm>
          <a:prstGeom prst="rect">
            <a:avLst/>
          </a:prstGeom>
          <a:noFill/>
          <a:ln w="28575">
            <a:solidFill>
              <a:srgbClr val="0000FF"/>
            </a:solidFill>
            <a:miter lim="800000"/>
            <a:headEnd/>
            <a:tailEnd/>
          </a:ln>
        </p:spPr>
      </p:pic>
      <p:pic>
        <p:nvPicPr>
          <p:cNvPr id="74759" name="Picture 7"/>
          <p:cNvPicPr>
            <a:picLocks noChangeAspect="1" noChangeArrowheads="1"/>
          </p:cNvPicPr>
          <p:nvPr/>
        </p:nvPicPr>
        <p:blipFill>
          <a:blip r:embed="rId7" cstate="print"/>
          <a:srcRect/>
          <a:stretch>
            <a:fillRect/>
          </a:stretch>
        </p:blipFill>
        <p:spPr bwMode="auto">
          <a:xfrm>
            <a:off x="621713" y="3200280"/>
            <a:ext cx="1966913" cy="655637"/>
          </a:xfrm>
          <a:prstGeom prst="rect">
            <a:avLst/>
          </a:prstGeom>
          <a:noFill/>
          <a:ln w="28575">
            <a:solidFill>
              <a:srgbClr val="0000FF"/>
            </a:solidFill>
            <a:miter lim="800000"/>
            <a:headEnd/>
            <a:tailEnd/>
          </a:ln>
        </p:spPr>
      </p:pic>
      <p:sp>
        <p:nvSpPr>
          <p:cNvPr id="24" name="Rectangle 23"/>
          <p:cNvSpPr/>
          <p:nvPr/>
        </p:nvSpPr>
        <p:spPr bwMode="auto">
          <a:xfrm>
            <a:off x="115261" y="5109882"/>
            <a:ext cx="668510" cy="268942"/>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7" name="Straight Arrow Connector 26"/>
          <p:cNvCxnSpPr/>
          <p:nvPr/>
        </p:nvCxnSpPr>
        <p:spPr bwMode="auto">
          <a:xfrm rot="5400000" flipH="1" flipV="1">
            <a:off x="245889" y="4103275"/>
            <a:ext cx="1198709" cy="737667"/>
          </a:xfrm>
          <a:prstGeom prst="straightConnector1">
            <a:avLst/>
          </a:prstGeom>
          <a:noFill/>
          <a:ln w="28575" cap="flat" cmpd="sng" algn="ctr">
            <a:solidFill>
              <a:srgbClr val="0000FF"/>
            </a:solidFill>
            <a:prstDash val="solid"/>
            <a:round/>
            <a:headEnd type="none" w="med" len="med"/>
            <a:tailEnd type="arrow"/>
          </a:ln>
          <a:effectLst/>
        </p:spPr>
      </p:cxnSp>
      <p:sp>
        <p:nvSpPr>
          <p:cNvPr id="28" name="Rectangle 27"/>
          <p:cNvSpPr/>
          <p:nvPr/>
        </p:nvSpPr>
        <p:spPr bwMode="auto">
          <a:xfrm>
            <a:off x="3127402" y="5109882"/>
            <a:ext cx="668510" cy="268942"/>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9" name="Straight Arrow Connector 28"/>
          <p:cNvCxnSpPr/>
          <p:nvPr/>
        </p:nvCxnSpPr>
        <p:spPr bwMode="auto">
          <a:xfrm rot="5400000" flipH="1" flipV="1">
            <a:off x="3258030" y="4103275"/>
            <a:ext cx="1198709" cy="737667"/>
          </a:xfrm>
          <a:prstGeom prst="straightConnector1">
            <a:avLst/>
          </a:prstGeom>
          <a:noFill/>
          <a:ln w="28575" cap="flat" cmpd="sng" algn="ctr">
            <a:solidFill>
              <a:srgbClr val="0000FF"/>
            </a:solidFill>
            <a:prstDash val="solid"/>
            <a:round/>
            <a:headEnd type="none" w="med" len="med"/>
            <a:tailEnd type="arrow"/>
          </a:ln>
          <a:effectLst/>
        </p:spPr>
      </p:cxnSp>
      <p:sp>
        <p:nvSpPr>
          <p:cNvPr id="30" name="Rectangle 29"/>
          <p:cNvSpPr/>
          <p:nvPr/>
        </p:nvSpPr>
        <p:spPr bwMode="auto">
          <a:xfrm>
            <a:off x="6185647" y="5109882"/>
            <a:ext cx="668510" cy="268942"/>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1" name="Straight Arrow Connector 30"/>
          <p:cNvCxnSpPr/>
          <p:nvPr/>
        </p:nvCxnSpPr>
        <p:spPr bwMode="auto">
          <a:xfrm rot="5400000" flipH="1" flipV="1">
            <a:off x="6316275" y="4103275"/>
            <a:ext cx="1198709" cy="737667"/>
          </a:xfrm>
          <a:prstGeom prst="straightConnector1">
            <a:avLst/>
          </a:prstGeom>
          <a:noFill/>
          <a:ln w="28575" cap="flat" cmpd="sng" algn="ctr">
            <a:solidFill>
              <a:srgbClr val="0000FF"/>
            </a:solidFill>
            <a:prstDash val="solid"/>
            <a:round/>
            <a:headEnd type="none" w="med" len="med"/>
            <a:tailEnd type="arrow"/>
          </a:ln>
          <a:effectLst/>
        </p:spPr>
      </p:cxnSp>
      <p:sp>
        <p:nvSpPr>
          <p:cNvPr id="35" name="Rectangle 5"/>
          <p:cNvSpPr>
            <a:spLocks noGrp="1" noChangeArrowheads="1"/>
          </p:cNvSpPr>
          <p:nvPr>
            <p:ph type="body" sz="half" idx="1"/>
          </p:nvPr>
        </p:nvSpPr>
        <p:spPr>
          <a:xfrm>
            <a:off x="685989" y="992546"/>
            <a:ext cx="7543611" cy="667205"/>
          </a:xfrm>
        </p:spPr>
        <p:txBody>
          <a:bodyPr lIns="91195" tIns="45600" rIns="91195" bIns="45600"/>
          <a:lstStyle/>
          <a:p>
            <a:pPr marL="363538" indent="-363538" defTabSz="966788" eaLnBrk="1" hangingPunct="1">
              <a:lnSpc>
                <a:spcPct val="80000"/>
              </a:lnSpc>
              <a:buFont typeface="Arial" charset="0"/>
              <a:buChar char="•"/>
            </a:pPr>
            <a:r>
              <a:rPr lang="en-US" sz="1800" smtClean="0">
                <a:latin typeface="Arial" charset="0"/>
                <a:cs typeface="Arial" charset="0"/>
              </a:rPr>
              <a:t>User can interactively change plots by changing the slider bars</a:t>
            </a:r>
          </a:p>
          <a:p>
            <a:pPr marL="363538" indent="-363538" defTabSz="966788" eaLnBrk="1" hangingPunct="1">
              <a:lnSpc>
                <a:spcPct val="80000"/>
              </a:lnSpc>
              <a:buFont typeface="Arial" charset="0"/>
              <a:buChar char="•"/>
            </a:pPr>
            <a:endParaRPr lang="en-US" sz="1800" smtClean="0">
              <a:latin typeface="Arial" charset="0"/>
              <a:cs typeface="Arial" charset="0"/>
            </a:endParaRPr>
          </a:p>
          <a:p>
            <a:pPr marL="363538" indent="-363538" defTabSz="966788" eaLnBrk="1" hangingPunct="1">
              <a:lnSpc>
                <a:spcPct val="80000"/>
              </a:lnSpc>
              <a:buFont typeface="Arial" charset="0"/>
              <a:buChar char="•"/>
            </a:pPr>
            <a:r>
              <a:rPr lang="en-US" sz="1800" smtClean="0">
                <a:latin typeface="Arial" charset="0"/>
                <a:cs typeface="Arial" charset="0"/>
              </a:rPr>
              <a:t>For properties that are functions of multiple independent variables, one variable will be used as the “X” axis and the other variables will have slider bars</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New Composite Design Methodology</a:t>
            </a:r>
          </a:p>
        </p:txBody>
      </p:sp>
      <p:sp>
        <p:nvSpPr>
          <p:cNvPr id="7172" name="Rectangle 5"/>
          <p:cNvSpPr>
            <a:spLocks noGrp="1" noChangeArrowheads="1"/>
          </p:cNvSpPr>
          <p:nvPr>
            <p:ph type="body" sz="half" idx="1"/>
          </p:nvPr>
        </p:nvSpPr>
        <p:spPr>
          <a:xfrm>
            <a:off x="532308" y="762025"/>
            <a:ext cx="7988300" cy="4848225"/>
          </a:xfrm>
        </p:spPr>
        <p:txBody>
          <a:bodyPr lIns="91195" tIns="45600" rIns="91195" bIns="45600"/>
          <a:lstStyle/>
          <a:p>
            <a:pPr marL="363538" indent="-363538" defTabSz="966788" eaLnBrk="1" hangingPunct="1">
              <a:lnSpc>
                <a:spcPct val="80000"/>
              </a:lnSpc>
              <a:buFont typeface="Arial" charset="0"/>
              <a:buChar char="•"/>
            </a:pPr>
            <a:r>
              <a:rPr lang="en-US" sz="2000" smtClean="0">
                <a:latin typeface="Arial" charset="0"/>
                <a:cs typeface="Arial" charset="0"/>
              </a:rPr>
              <a:t>Correction Factors reflected in all HyperSizer Calculations</a:t>
            </a: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pic>
        <p:nvPicPr>
          <p:cNvPr id="75778" name="Picture 2"/>
          <p:cNvPicPr>
            <a:picLocks noChangeAspect="1" noChangeArrowheads="1"/>
          </p:cNvPicPr>
          <p:nvPr/>
        </p:nvPicPr>
        <p:blipFill>
          <a:blip r:embed="rId2" cstate="print"/>
          <a:srcRect r="29586" b="24476"/>
          <a:stretch>
            <a:fillRect/>
          </a:stretch>
        </p:blipFill>
        <p:spPr bwMode="auto">
          <a:xfrm>
            <a:off x="5458073" y="1442744"/>
            <a:ext cx="3309410" cy="2929472"/>
          </a:xfrm>
          <a:prstGeom prst="rect">
            <a:avLst/>
          </a:prstGeom>
          <a:noFill/>
          <a:ln w="9525">
            <a:noFill/>
            <a:miter lim="800000"/>
            <a:headEnd/>
            <a:tailEnd/>
          </a:ln>
        </p:spPr>
      </p:pic>
      <p:pic>
        <p:nvPicPr>
          <p:cNvPr id="75779" name="Picture 3"/>
          <p:cNvPicPr>
            <a:picLocks noChangeAspect="1" noChangeArrowheads="1"/>
          </p:cNvPicPr>
          <p:nvPr/>
        </p:nvPicPr>
        <p:blipFill>
          <a:blip r:embed="rId3" cstate="print"/>
          <a:srcRect/>
          <a:stretch>
            <a:fillRect/>
          </a:stretch>
        </p:blipFill>
        <p:spPr bwMode="auto">
          <a:xfrm>
            <a:off x="348725" y="2205318"/>
            <a:ext cx="3623920" cy="1494838"/>
          </a:xfrm>
          <a:prstGeom prst="rect">
            <a:avLst/>
          </a:prstGeom>
          <a:noFill/>
          <a:ln w="9525">
            <a:noFill/>
            <a:miter lim="800000"/>
            <a:headEnd/>
            <a:tailEnd/>
          </a:ln>
        </p:spPr>
      </p:pic>
      <p:pic>
        <p:nvPicPr>
          <p:cNvPr id="75780" name="Picture 4"/>
          <p:cNvPicPr>
            <a:picLocks noChangeAspect="1" noChangeArrowheads="1"/>
          </p:cNvPicPr>
          <p:nvPr/>
        </p:nvPicPr>
        <p:blipFill>
          <a:blip r:embed="rId4" cstate="print"/>
          <a:srcRect/>
          <a:stretch>
            <a:fillRect/>
          </a:stretch>
        </p:blipFill>
        <p:spPr bwMode="auto">
          <a:xfrm>
            <a:off x="99894" y="1636699"/>
            <a:ext cx="4907140" cy="2597204"/>
          </a:xfrm>
          <a:prstGeom prst="rect">
            <a:avLst/>
          </a:prstGeom>
          <a:noFill/>
          <a:ln w="9525">
            <a:noFill/>
            <a:miter lim="800000"/>
            <a:headEnd/>
            <a:tailEnd/>
          </a:ln>
        </p:spPr>
      </p:pic>
      <p:sp>
        <p:nvSpPr>
          <p:cNvPr id="8" name="TextBox 7"/>
          <p:cNvSpPr txBox="1"/>
          <p:nvPr/>
        </p:nvSpPr>
        <p:spPr>
          <a:xfrm>
            <a:off x="1237130" y="1283234"/>
            <a:ext cx="3626864" cy="369332"/>
          </a:xfrm>
          <a:prstGeom prst="rect">
            <a:avLst/>
          </a:prstGeom>
          <a:noFill/>
        </p:spPr>
        <p:txBody>
          <a:bodyPr wrap="square" rtlCol="0">
            <a:spAutoFit/>
          </a:bodyPr>
          <a:lstStyle/>
          <a:p>
            <a:r>
              <a:rPr lang="en-US" smtClean="0">
                <a:solidFill>
                  <a:srgbClr val="0000FF"/>
                </a:solidFill>
              </a:rPr>
              <a:t>Sizing Form Analysis</a:t>
            </a:r>
            <a:endParaRPr lang="en-US">
              <a:solidFill>
                <a:srgbClr val="0000FF"/>
              </a:solidFill>
            </a:endParaRPr>
          </a:p>
        </p:txBody>
      </p:sp>
      <p:sp>
        <p:nvSpPr>
          <p:cNvPr id="9" name="TextBox 8"/>
          <p:cNvSpPr txBox="1"/>
          <p:nvPr/>
        </p:nvSpPr>
        <p:spPr>
          <a:xfrm>
            <a:off x="5724605" y="1098817"/>
            <a:ext cx="3626864" cy="369332"/>
          </a:xfrm>
          <a:prstGeom prst="rect">
            <a:avLst/>
          </a:prstGeom>
          <a:noFill/>
        </p:spPr>
        <p:txBody>
          <a:bodyPr wrap="square" rtlCol="0">
            <a:spAutoFit/>
          </a:bodyPr>
          <a:lstStyle/>
          <a:p>
            <a:r>
              <a:rPr lang="en-US" smtClean="0">
                <a:solidFill>
                  <a:srgbClr val="0000FF"/>
                </a:solidFill>
              </a:rPr>
              <a:t>Laminate Analysis Form</a:t>
            </a:r>
            <a:endParaRPr lang="en-US">
              <a:solidFill>
                <a:srgbClr val="0000FF"/>
              </a:solidFill>
            </a:endParaRPr>
          </a:p>
        </p:txBody>
      </p:sp>
      <p:pic>
        <p:nvPicPr>
          <p:cNvPr id="75781" name="Picture 5"/>
          <p:cNvPicPr>
            <a:picLocks noChangeAspect="1" noChangeArrowheads="1"/>
          </p:cNvPicPr>
          <p:nvPr/>
        </p:nvPicPr>
        <p:blipFill>
          <a:blip r:embed="rId5" cstate="print"/>
          <a:srcRect/>
          <a:stretch>
            <a:fillRect/>
          </a:stretch>
        </p:blipFill>
        <p:spPr bwMode="auto">
          <a:xfrm>
            <a:off x="595325" y="4723376"/>
            <a:ext cx="6596929" cy="1723341"/>
          </a:xfrm>
          <a:prstGeom prst="rect">
            <a:avLst/>
          </a:prstGeom>
          <a:noFill/>
          <a:ln w="9525">
            <a:noFill/>
            <a:miter lim="800000"/>
            <a:headEnd/>
            <a:tailEnd/>
          </a:ln>
        </p:spPr>
      </p:pic>
      <p:sp>
        <p:nvSpPr>
          <p:cNvPr id="11" name="TextBox 10"/>
          <p:cNvSpPr txBox="1"/>
          <p:nvPr/>
        </p:nvSpPr>
        <p:spPr>
          <a:xfrm>
            <a:off x="3012141" y="4433687"/>
            <a:ext cx="3626864" cy="369332"/>
          </a:xfrm>
          <a:prstGeom prst="rect">
            <a:avLst/>
          </a:prstGeom>
          <a:noFill/>
        </p:spPr>
        <p:txBody>
          <a:bodyPr wrap="square" rtlCol="0">
            <a:spAutoFit/>
          </a:bodyPr>
          <a:lstStyle/>
          <a:p>
            <a:r>
              <a:rPr lang="en-US" smtClean="0">
                <a:solidFill>
                  <a:srgbClr val="0000FF"/>
                </a:solidFill>
              </a:rPr>
              <a:t>Stress Reports</a:t>
            </a:r>
            <a:endParaRPr lang="en-US">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0611" y="2352858"/>
            <a:ext cx="764824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BJSFM Enhancements</a:t>
            </a:r>
            <a:endParaRPr lang="en-US"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601663" y="723900"/>
            <a:ext cx="8310562" cy="4616648"/>
          </a:xfrm>
          <a:prstGeom prst="rect">
            <a:avLst/>
          </a:prstGeom>
          <a:noFill/>
          <a:ln w="9525">
            <a:noFill/>
            <a:miter lim="800000"/>
            <a:headEnd/>
            <a:tailEnd/>
          </a:ln>
        </p:spPr>
        <p:txBody>
          <a:bodyPr>
            <a:spAutoFit/>
          </a:bodyPr>
          <a:lstStyle/>
          <a:p>
            <a:r>
              <a:rPr lang="en-US" sz="2400" b="1"/>
              <a:t>BJSFM – Characteristic Distance</a:t>
            </a:r>
          </a:p>
          <a:p>
            <a:endParaRPr lang="en-US" sz="1600" b="1"/>
          </a:p>
          <a:p>
            <a:pPr>
              <a:buFont typeface="Arial" charset="0"/>
              <a:buChar char="•"/>
            </a:pPr>
            <a:r>
              <a:rPr lang="en-US" b="1"/>
              <a:t> BJSFM V5.8 Includes a tension and compression characteristic distance</a:t>
            </a:r>
          </a:p>
          <a:p>
            <a:pPr lvl="1">
              <a:buFont typeface="Arial" charset="0"/>
              <a:buChar char="•"/>
            </a:pPr>
            <a:r>
              <a:rPr lang="en-US" b="1"/>
              <a:t> </a:t>
            </a:r>
            <a:r>
              <a:rPr lang="en-US"/>
              <a:t>Tension D</a:t>
            </a:r>
            <a:r>
              <a:rPr lang="en-US" baseline="-25000"/>
              <a:t>o</a:t>
            </a:r>
          </a:p>
          <a:p>
            <a:pPr lvl="1">
              <a:buFont typeface="Arial" charset="0"/>
              <a:buChar char="•"/>
            </a:pPr>
            <a:r>
              <a:rPr lang="en-US"/>
              <a:t> Compression </a:t>
            </a:r>
            <a:r>
              <a:rPr lang="en-US" smtClean="0"/>
              <a:t>D</a:t>
            </a:r>
            <a:r>
              <a:rPr lang="en-US" baseline="-25000" smtClean="0"/>
              <a:t>o</a:t>
            </a:r>
            <a:endParaRPr lang="en-US"/>
          </a:p>
          <a:p>
            <a:pPr lvl="1">
              <a:buFont typeface="Arial" charset="0"/>
              <a:buChar char="•"/>
            </a:pPr>
            <a:r>
              <a:rPr lang="en-US"/>
              <a:t> D</a:t>
            </a:r>
            <a:r>
              <a:rPr lang="en-US" sz="1400"/>
              <a:t>o</a:t>
            </a:r>
            <a:r>
              <a:rPr lang="en-US"/>
              <a:t> is material dependent (Lowest D</a:t>
            </a:r>
            <a:r>
              <a:rPr lang="en-US" sz="1400"/>
              <a:t>o</a:t>
            </a:r>
            <a:r>
              <a:rPr lang="en-US"/>
              <a:t> is used Hybrid analysis) </a:t>
            </a:r>
          </a:p>
          <a:p>
            <a:pPr lvl="1">
              <a:buFont typeface="Arial" charset="0"/>
              <a:buChar char="•"/>
            </a:pPr>
            <a:endParaRPr lang="en-US"/>
          </a:p>
          <a:p>
            <a:pPr lvl="1">
              <a:buFont typeface="Arial" charset="0"/>
              <a:buChar char="•"/>
            </a:pPr>
            <a:endParaRPr lang="en-US"/>
          </a:p>
          <a:p>
            <a:pPr lvl="1">
              <a:buFont typeface="Arial" charset="0"/>
              <a:buChar char="•"/>
            </a:pPr>
            <a:endParaRPr lang="en-US"/>
          </a:p>
          <a:p>
            <a:pPr lvl="1">
              <a:buFont typeface="Arial" charset="0"/>
              <a:buChar char="•"/>
            </a:pPr>
            <a:endParaRPr lang="en-US"/>
          </a:p>
          <a:p>
            <a:pPr lvl="1"/>
            <a:endParaRPr lang="en-US"/>
          </a:p>
          <a:p>
            <a:endParaRPr lang="en-US" sz="1000" b="1"/>
          </a:p>
          <a:p>
            <a:pPr>
              <a:buFont typeface="Arial" charset="0"/>
              <a:buChar char="•"/>
            </a:pPr>
            <a:r>
              <a:rPr lang="en-US" b="1"/>
              <a:t> </a:t>
            </a:r>
            <a:r>
              <a:rPr lang="en-US" smtClean="0"/>
              <a:t>D</a:t>
            </a:r>
            <a:r>
              <a:rPr lang="en-US" baseline="-25000" smtClean="0"/>
              <a:t>o</a:t>
            </a:r>
            <a:r>
              <a:rPr lang="en-US" b="1" smtClean="0"/>
              <a:t> can be dependent </a:t>
            </a:r>
            <a:r>
              <a:rPr lang="en-US" b="1"/>
              <a:t>on </a:t>
            </a:r>
            <a:r>
              <a:rPr lang="en-US" b="1" smtClean="0"/>
              <a:t>thickness, diameter, </a:t>
            </a:r>
            <a:br>
              <a:rPr lang="en-US" b="1" smtClean="0"/>
            </a:br>
            <a:r>
              <a:rPr lang="en-US" b="1" smtClean="0"/>
              <a:t>  %45 </a:t>
            </a:r>
            <a:r>
              <a:rPr lang="en-US" b="1"/>
              <a:t>deg, %0 deg plies or AML</a:t>
            </a:r>
          </a:p>
          <a:p>
            <a:pPr lvl="1">
              <a:buFont typeface="Arial" charset="0"/>
              <a:buChar char="•"/>
            </a:pPr>
            <a:r>
              <a:rPr lang="en-US"/>
              <a:t>  Hypersizer includes correction equations for D</a:t>
            </a:r>
            <a:r>
              <a:rPr lang="en-US" baseline="-25000"/>
              <a:t>o</a:t>
            </a:r>
          </a:p>
          <a:p>
            <a:pPr lvl="1">
              <a:buFont typeface="Arial" charset="0"/>
              <a:buChar char="•"/>
            </a:pPr>
            <a:endParaRPr lang="en-US" sz="1000" b="1"/>
          </a:p>
          <a:p>
            <a:pPr>
              <a:buFont typeface="Arial" charset="0"/>
              <a:buChar char="•"/>
            </a:pPr>
            <a:endParaRPr lang="en-US"/>
          </a:p>
        </p:txBody>
      </p:sp>
      <p:pic>
        <p:nvPicPr>
          <p:cNvPr id="77826" name="Picture 2"/>
          <p:cNvPicPr>
            <a:picLocks noChangeAspect="1" noChangeArrowheads="1"/>
          </p:cNvPicPr>
          <p:nvPr/>
        </p:nvPicPr>
        <p:blipFill>
          <a:blip r:embed="rId2" cstate="print"/>
          <a:srcRect/>
          <a:stretch>
            <a:fillRect/>
          </a:stretch>
        </p:blipFill>
        <p:spPr bwMode="auto">
          <a:xfrm>
            <a:off x="1983868" y="2724444"/>
            <a:ext cx="4111022" cy="871684"/>
          </a:xfrm>
          <a:prstGeom prst="rect">
            <a:avLst/>
          </a:prstGeom>
          <a:noFill/>
          <a:ln w="9525">
            <a:noFill/>
            <a:miter lim="800000"/>
            <a:headEnd/>
            <a:tailEnd/>
          </a:ln>
        </p:spPr>
      </p:pic>
      <p:sp>
        <p:nvSpPr>
          <p:cNvPr id="2" name="Date Placeholder 1"/>
          <p:cNvSpPr>
            <a:spLocks noGrp="1"/>
          </p:cNvSpPr>
          <p:nvPr>
            <p:ph type="dt" sz="half" idx="10"/>
          </p:nvPr>
        </p:nvSpPr>
        <p:spPr/>
        <p:txBody>
          <a:bodyPr/>
          <a:lstStyle/>
          <a:p>
            <a:pPr>
              <a:defRPr/>
            </a:pPr>
            <a:r>
              <a:rPr lang="en-US" smtClean="0"/>
              <a:t>© 2009 Collier Research Corporation.</a:t>
            </a:r>
            <a:endParaRPr lang="en-US"/>
          </a:p>
        </p:txBody>
      </p:sp>
      <p:sp>
        <p:nvSpPr>
          <p:cNvPr id="6" name="TextBox 7"/>
          <p:cNvSpPr txBox="1">
            <a:spLocks noChangeArrowheads="1"/>
          </p:cNvSpPr>
          <p:nvPr/>
        </p:nvSpPr>
        <p:spPr bwMode="auto">
          <a:xfrm>
            <a:off x="2238882" y="3588778"/>
            <a:ext cx="3365500" cy="306387"/>
          </a:xfrm>
          <a:prstGeom prst="rect">
            <a:avLst/>
          </a:prstGeom>
          <a:noFill/>
          <a:ln w="9525">
            <a:noFill/>
            <a:miter lim="800000"/>
            <a:headEnd/>
            <a:tailEnd/>
          </a:ln>
        </p:spPr>
        <p:txBody>
          <a:bodyPr>
            <a:spAutoFit/>
          </a:bodyPr>
          <a:lstStyle/>
          <a:p>
            <a:r>
              <a:rPr lang="en-US" sz="1400" b="1"/>
              <a:t>Orthotropic Form – Joints and Holes</a:t>
            </a:r>
          </a:p>
        </p:txBody>
      </p:sp>
      <p:sp>
        <p:nvSpPr>
          <p:cNvPr id="7" name="TextBox 8"/>
          <p:cNvSpPr txBox="1">
            <a:spLocks noChangeArrowheads="1"/>
          </p:cNvSpPr>
          <p:nvPr/>
        </p:nvSpPr>
        <p:spPr bwMode="auto">
          <a:xfrm>
            <a:off x="2176277" y="6399560"/>
            <a:ext cx="3487737" cy="306387"/>
          </a:xfrm>
          <a:prstGeom prst="rect">
            <a:avLst/>
          </a:prstGeom>
          <a:noFill/>
          <a:ln w="9525">
            <a:noFill/>
            <a:miter lim="800000"/>
            <a:headEnd/>
            <a:tailEnd/>
          </a:ln>
        </p:spPr>
        <p:txBody>
          <a:bodyPr>
            <a:spAutoFit/>
          </a:bodyPr>
          <a:lstStyle/>
          <a:p>
            <a:r>
              <a:rPr lang="en-US" sz="1400" b="1"/>
              <a:t>Orthotropic Form – Correction Factors</a:t>
            </a:r>
          </a:p>
        </p:txBody>
      </p:sp>
      <p:pic>
        <p:nvPicPr>
          <p:cNvPr id="8" name="Picture 4"/>
          <p:cNvPicPr>
            <a:picLocks noChangeAspect="1" noChangeArrowheads="1"/>
          </p:cNvPicPr>
          <p:nvPr/>
        </p:nvPicPr>
        <p:blipFill>
          <a:blip r:embed="rId3" cstate="print"/>
          <a:srcRect/>
          <a:stretch>
            <a:fillRect/>
          </a:stretch>
        </p:blipFill>
        <p:spPr bwMode="auto">
          <a:xfrm>
            <a:off x="6994525" y="2706181"/>
            <a:ext cx="2149475" cy="2347912"/>
          </a:xfrm>
          <a:prstGeom prst="rect">
            <a:avLst/>
          </a:prstGeom>
          <a:noFill/>
          <a:ln w="9525">
            <a:noFill/>
            <a:miter lim="800000"/>
            <a:headEnd/>
            <a:tailEnd/>
          </a:ln>
        </p:spPr>
      </p:pic>
      <p:pic>
        <p:nvPicPr>
          <p:cNvPr id="77827" name="Picture 3"/>
          <p:cNvPicPr>
            <a:picLocks noChangeAspect="1" noChangeArrowheads="1"/>
          </p:cNvPicPr>
          <p:nvPr/>
        </p:nvPicPr>
        <p:blipFill>
          <a:blip r:embed="rId4" cstate="print"/>
          <a:srcRect/>
          <a:stretch>
            <a:fillRect/>
          </a:stretch>
        </p:blipFill>
        <p:spPr bwMode="auto">
          <a:xfrm>
            <a:off x="1590088" y="4907006"/>
            <a:ext cx="4549455" cy="1527392"/>
          </a:xfrm>
          <a:prstGeom prst="rect">
            <a:avLst/>
          </a:prstGeom>
          <a:noFill/>
          <a:ln w="9525">
            <a:noFill/>
            <a:miter lim="800000"/>
            <a:headEnd/>
            <a:tailEnd/>
          </a:ln>
        </p:spPr>
      </p:pic>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
        <p:nvSpPr>
          <p:cNvPr id="10" name="Rectangle 6"/>
          <p:cNvSpPr>
            <a:spLocks noChangeArrowheads="1"/>
          </p:cNvSpPr>
          <p:nvPr/>
        </p:nvSpPr>
        <p:spPr bwMode="auto">
          <a:xfrm>
            <a:off x="601663" y="723900"/>
            <a:ext cx="8310562" cy="5292725"/>
          </a:xfrm>
          <a:prstGeom prst="rect">
            <a:avLst/>
          </a:prstGeom>
          <a:noFill/>
          <a:ln w="9525">
            <a:noFill/>
            <a:miter lim="800000"/>
            <a:headEnd/>
            <a:tailEnd/>
          </a:ln>
        </p:spPr>
        <p:txBody>
          <a:bodyPr>
            <a:spAutoFit/>
          </a:bodyPr>
          <a:lstStyle/>
          <a:p>
            <a:r>
              <a:rPr lang="en-US" sz="2400" b="1"/>
              <a:t>BJSFM V5.8  – New Test Correction Factors</a:t>
            </a:r>
          </a:p>
          <a:p>
            <a:endParaRPr lang="en-US" sz="1600" b="1"/>
          </a:p>
          <a:p>
            <a:pPr>
              <a:buFont typeface="Arial" charset="0"/>
              <a:buChar char="•"/>
            </a:pPr>
            <a:r>
              <a:rPr lang="en-US" b="1"/>
              <a:t> </a:t>
            </a:r>
            <a:r>
              <a:rPr lang="en-US" sz="1000" b="1"/>
              <a:t> </a:t>
            </a:r>
            <a:r>
              <a:rPr lang="en-US" b="1"/>
              <a:t>BJSFM Includes </a:t>
            </a:r>
            <a:r>
              <a:rPr lang="en-US" b="1">
                <a:solidFill>
                  <a:srgbClr val="0000FF"/>
                </a:solidFill>
              </a:rPr>
              <a:t>TEST correction factors  </a:t>
            </a:r>
            <a:endParaRPr lang="en-US" b="1"/>
          </a:p>
          <a:p>
            <a:pPr lvl="1">
              <a:buFont typeface="Arial" charset="0"/>
              <a:buChar char="•"/>
            </a:pPr>
            <a:r>
              <a:rPr lang="en-US" b="1"/>
              <a:t> </a:t>
            </a:r>
            <a:r>
              <a:rPr lang="en-US"/>
              <a:t>Test correction factors are </a:t>
            </a:r>
            <a:r>
              <a:rPr lang="en-US">
                <a:solidFill>
                  <a:srgbClr val="0000FF"/>
                </a:solidFill>
              </a:rPr>
              <a:t>COMPONENT based </a:t>
            </a:r>
          </a:p>
          <a:p>
            <a:pPr lvl="2">
              <a:buFont typeface="Arial" charset="0"/>
              <a:buChar char="•"/>
            </a:pPr>
            <a:endParaRPr lang="en-US" sz="1000"/>
          </a:p>
          <a:p>
            <a:pPr>
              <a:buFont typeface="Arial" charset="0"/>
              <a:buChar char="•"/>
            </a:pPr>
            <a:r>
              <a:rPr lang="en-US"/>
              <a:t> BJSFM test correction factors list (Industry Standard) </a:t>
            </a:r>
          </a:p>
          <a:p>
            <a:pPr lvl="1">
              <a:buFont typeface="Arial" charset="0"/>
              <a:buChar char="•"/>
            </a:pPr>
            <a:r>
              <a:rPr lang="en-US"/>
              <a:t> </a:t>
            </a:r>
            <a:r>
              <a:rPr lang="en-US" sz="1600"/>
              <a:t>K</a:t>
            </a:r>
            <a:r>
              <a:rPr lang="en-US" sz="1600" baseline="-25000"/>
              <a:t>csk</a:t>
            </a:r>
            <a:r>
              <a:rPr lang="en-US" sz="1600"/>
              <a:t> - Fastener head countersunk correction </a:t>
            </a:r>
          </a:p>
          <a:p>
            <a:pPr lvl="1">
              <a:buFont typeface="Arial" charset="0"/>
              <a:buChar char="•"/>
            </a:pPr>
            <a:r>
              <a:rPr lang="en-US" sz="1600"/>
              <a:t> K</a:t>
            </a:r>
            <a:r>
              <a:rPr lang="en-US" sz="1600" baseline="-25000"/>
              <a:t>J</a:t>
            </a:r>
            <a:r>
              <a:rPr lang="en-US" sz="1600"/>
              <a:t> - Joint Eccentricity correction</a:t>
            </a:r>
          </a:p>
          <a:p>
            <a:pPr lvl="1">
              <a:buFont typeface="Arial" charset="0"/>
              <a:buChar char="•"/>
            </a:pPr>
            <a:r>
              <a:rPr lang="en-US" sz="1600"/>
              <a:t> K</a:t>
            </a:r>
            <a:r>
              <a:rPr lang="en-US" sz="1600" baseline="-25000"/>
              <a:t>D</a:t>
            </a:r>
            <a:r>
              <a:rPr lang="en-US" sz="1600"/>
              <a:t> - Hole diameter correction</a:t>
            </a:r>
          </a:p>
          <a:p>
            <a:pPr lvl="1">
              <a:buFont typeface="Arial" charset="0"/>
              <a:buChar char="•"/>
            </a:pPr>
            <a:r>
              <a:rPr lang="en-US" sz="1600"/>
              <a:t> K</a:t>
            </a:r>
            <a:r>
              <a:rPr lang="en-US" sz="1600" baseline="-25000"/>
              <a:t>t</a:t>
            </a:r>
            <a:r>
              <a:rPr lang="en-US" sz="1600"/>
              <a:t> - Thickness correction</a:t>
            </a:r>
          </a:p>
          <a:p>
            <a:pPr lvl="1">
              <a:buFont typeface="Arial" charset="0"/>
              <a:buChar char="•"/>
            </a:pPr>
            <a:r>
              <a:rPr lang="en-US" sz="1600"/>
              <a:t> K</a:t>
            </a:r>
            <a:r>
              <a:rPr lang="en-US" sz="1600" baseline="-25000"/>
              <a:t>fit</a:t>
            </a:r>
            <a:r>
              <a:rPr lang="en-US" sz="1600"/>
              <a:t> -</a:t>
            </a:r>
            <a:r>
              <a:rPr lang="en-US" sz="1600" baseline="-25000"/>
              <a:t> </a:t>
            </a:r>
            <a:r>
              <a:rPr lang="en-US" sz="1600"/>
              <a:t>Hybrid correction</a:t>
            </a:r>
          </a:p>
          <a:p>
            <a:pPr lvl="1">
              <a:buFont typeface="Arial" charset="0"/>
              <a:buChar char="•"/>
            </a:pPr>
            <a:r>
              <a:rPr lang="en-US" sz="1600"/>
              <a:t> K</a:t>
            </a:r>
            <a:r>
              <a:rPr lang="en-US" sz="1600" baseline="-25000"/>
              <a:t>e/D</a:t>
            </a:r>
            <a:r>
              <a:rPr lang="en-US" sz="1600"/>
              <a:t> - Edge distance correction</a:t>
            </a:r>
          </a:p>
          <a:p>
            <a:pPr lvl="1">
              <a:buFont typeface="Arial" charset="0"/>
              <a:buChar char="•"/>
            </a:pPr>
            <a:r>
              <a:rPr lang="en-US" sz="1600"/>
              <a:t> K</a:t>
            </a:r>
            <a:r>
              <a:rPr lang="en-US" sz="1600" baseline="-25000"/>
              <a:t>s/D</a:t>
            </a:r>
            <a:r>
              <a:rPr lang="en-US" sz="1600"/>
              <a:t> - Side distance correction</a:t>
            </a:r>
          </a:p>
          <a:p>
            <a:pPr lvl="1">
              <a:buFont typeface="Arial" charset="0"/>
              <a:buChar char="•"/>
            </a:pPr>
            <a:endParaRPr lang="en-US" sz="1000"/>
          </a:p>
          <a:p>
            <a:pPr lvl="1">
              <a:buFont typeface="Arial" charset="0"/>
              <a:buChar char="•"/>
            </a:pPr>
            <a:r>
              <a:rPr lang="en-US" sz="1600"/>
              <a:t> K</a:t>
            </a:r>
            <a:r>
              <a:rPr lang="en-US" sz="1600" baseline="-25000"/>
              <a:t>hyb</a:t>
            </a:r>
            <a:r>
              <a:rPr lang="en-US" sz="1600"/>
              <a:t> – Hybrid correction</a:t>
            </a:r>
          </a:p>
          <a:p>
            <a:pPr lvl="1">
              <a:buFont typeface="Arial" charset="0"/>
              <a:buChar char="•"/>
            </a:pPr>
            <a:r>
              <a:rPr lang="en-US" sz="1600"/>
              <a:t> K</a:t>
            </a:r>
            <a:r>
              <a:rPr lang="en-US" sz="1600" baseline="-25000"/>
              <a:t>shiml</a:t>
            </a:r>
            <a:r>
              <a:rPr lang="en-US" sz="1600"/>
              <a:t> - Liquid</a:t>
            </a:r>
            <a:r>
              <a:rPr lang="en-US" sz="1600" baseline="-25000"/>
              <a:t> </a:t>
            </a:r>
            <a:r>
              <a:rPr lang="en-US" sz="1600"/>
              <a:t>shim correction</a:t>
            </a:r>
          </a:p>
          <a:p>
            <a:pPr lvl="1">
              <a:buFont typeface="Arial" charset="0"/>
              <a:buChar char="•"/>
            </a:pPr>
            <a:r>
              <a:rPr lang="en-US" sz="1600"/>
              <a:t> K</a:t>
            </a:r>
            <a:r>
              <a:rPr lang="en-US" sz="1600" baseline="-25000"/>
              <a:t>shims</a:t>
            </a:r>
            <a:r>
              <a:rPr lang="en-US" sz="1600"/>
              <a:t> – Solid shim correction</a:t>
            </a:r>
          </a:p>
          <a:p>
            <a:pPr lvl="1">
              <a:buFont typeface="Arial" charset="0"/>
              <a:buChar char="•"/>
            </a:pPr>
            <a:r>
              <a:rPr lang="en-US" sz="1600"/>
              <a:t> K</a:t>
            </a:r>
            <a:r>
              <a:rPr lang="en-US" sz="1600" baseline="-25000"/>
              <a:t>user</a:t>
            </a:r>
            <a:r>
              <a:rPr lang="en-US" sz="1600"/>
              <a:t> – User defined correction</a:t>
            </a:r>
          </a:p>
          <a:p>
            <a:pPr lvl="1"/>
            <a:endParaRPr lang="en-US" sz="1000"/>
          </a:p>
          <a:p>
            <a:pPr>
              <a:buFont typeface="Arial" charset="0"/>
              <a:buChar char="•"/>
            </a:pPr>
            <a:r>
              <a:rPr lang="en-US"/>
              <a:t> Hypersizer Default – All corrections = 1.0</a:t>
            </a:r>
          </a:p>
          <a:p>
            <a:pPr>
              <a:buFont typeface="Arial" charset="0"/>
              <a:buChar char="•"/>
            </a:pPr>
            <a:r>
              <a:rPr lang="en-US"/>
              <a:t> Fitting Factor Default = 1.15</a:t>
            </a:r>
          </a:p>
        </p:txBody>
      </p:sp>
      <p:pic>
        <p:nvPicPr>
          <p:cNvPr id="12" name="Picture 2"/>
          <p:cNvPicPr>
            <a:picLocks noChangeAspect="1" noChangeArrowheads="1"/>
          </p:cNvPicPr>
          <p:nvPr/>
        </p:nvPicPr>
        <p:blipFill>
          <a:blip r:embed="rId2" cstate="print"/>
          <a:srcRect/>
          <a:stretch>
            <a:fillRect/>
          </a:stretch>
        </p:blipFill>
        <p:spPr bwMode="auto">
          <a:xfrm>
            <a:off x="6427788" y="1677988"/>
            <a:ext cx="2351087" cy="4186237"/>
          </a:xfrm>
          <a:prstGeom prst="rect">
            <a:avLst/>
          </a:prstGeom>
          <a:noFill/>
          <a:ln w="9525">
            <a:noFill/>
            <a:miter lim="800000"/>
            <a:headEnd/>
            <a:tailEnd/>
          </a:ln>
        </p:spPr>
      </p:pic>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Picture 4"/>
          <p:cNvPicPr>
            <a:picLocks noChangeAspect="1" noChangeArrowheads="1"/>
          </p:cNvPicPr>
          <p:nvPr/>
        </p:nvPicPr>
        <p:blipFill>
          <a:blip r:embed="rId2" cstate="print"/>
          <a:srcRect/>
          <a:stretch>
            <a:fillRect/>
          </a:stretch>
        </p:blipFill>
        <p:spPr bwMode="auto">
          <a:xfrm>
            <a:off x="1006609" y="1950174"/>
            <a:ext cx="6698040" cy="3920428"/>
          </a:xfrm>
          <a:prstGeom prst="rect">
            <a:avLst/>
          </a:prstGeom>
          <a:noFill/>
          <a:ln w="9525">
            <a:noFill/>
            <a:miter lim="800000"/>
            <a:headEnd/>
            <a:tailEnd/>
          </a:ln>
        </p:spPr>
      </p:pic>
      <p:pic>
        <p:nvPicPr>
          <p:cNvPr id="78851" name="Picture 3"/>
          <p:cNvPicPr>
            <a:picLocks noChangeAspect="1" noChangeArrowheads="1"/>
          </p:cNvPicPr>
          <p:nvPr/>
        </p:nvPicPr>
        <p:blipFill>
          <a:blip r:embed="rId3" cstate="print"/>
          <a:srcRect/>
          <a:stretch>
            <a:fillRect/>
          </a:stretch>
        </p:blipFill>
        <p:spPr bwMode="auto">
          <a:xfrm>
            <a:off x="1014292" y="1949409"/>
            <a:ext cx="6646834" cy="3890457"/>
          </a:xfrm>
          <a:prstGeom prst="rect">
            <a:avLst/>
          </a:prstGeom>
          <a:noFill/>
          <a:ln w="9525">
            <a:noFill/>
            <a:miter lim="800000"/>
            <a:headEnd/>
            <a:tailEnd/>
          </a:ln>
        </p:spPr>
      </p:pic>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6" name="Rectangle 5"/>
          <p:cNvSpPr txBox="1">
            <a:spLocks noChangeArrowheads="1"/>
          </p:cNvSpPr>
          <p:nvPr/>
        </p:nvSpPr>
        <p:spPr>
          <a:xfrm>
            <a:off x="444500" y="850900"/>
            <a:ext cx="8343900" cy="4848225"/>
          </a:xfrm>
          <a:prstGeom prst="rect">
            <a:avLst/>
          </a:prstGeom>
        </p:spPr>
        <p:txBody>
          <a:bodyPr lIns="91195" tIns="45600" rIns="91195" bIns="45600"/>
          <a:lstStyle/>
          <a:p>
            <a:pPr marL="363538" indent="-363538" defTabSz="966788">
              <a:spcBef>
                <a:spcPct val="20000"/>
              </a:spcBef>
              <a:buClr>
                <a:srgbClr val="3D33FD"/>
              </a:buClr>
              <a:buSzPct val="80000"/>
              <a:buFont typeface="Arial" charset="0"/>
              <a:buChar char="•"/>
              <a:defRPr/>
            </a:pPr>
            <a:r>
              <a:rPr kumimoji="1" lang="en-US" sz="2000" b="1" kern="0" dirty="0">
                <a:latin typeface="Arial" pitchFamily="34" charset="0"/>
                <a:cs typeface="Arial" pitchFamily="34" charset="0"/>
              </a:rPr>
              <a:t>Hypersizer V5.8 – BJSFM Detailed Analysis</a:t>
            </a:r>
          </a:p>
          <a:p>
            <a:pPr marL="363538" indent="-363538" defTabSz="966788">
              <a:spcBef>
                <a:spcPct val="20000"/>
              </a:spcBef>
              <a:buClr>
                <a:srgbClr val="3D33FD"/>
              </a:buClr>
              <a:buSzPct val="80000"/>
              <a:buFont typeface="Arial" charset="0"/>
              <a:buChar char="•"/>
              <a:defRPr/>
            </a:pPr>
            <a:r>
              <a:rPr kumimoji="1" lang="en-US" sz="1600" b="1" kern="0" dirty="0">
                <a:latin typeface="Arial" pitchFamily="34" charset="0"/>
                <a:cs typeface="Arial" pitchFamily="34" charset="0"/>
              </a:rPr>
              <a:t>New BJSFM Detailed Analysis Form</a:t>
            </a:r>
          </a:p>
          <a:p>
            <a:pPr marL="363538" indent="-363538" defTabSz="966788">
              <a:spcBef>
                <a:spcPct val="20000"/>
              </a:spcBef>
              <a:buClr>
                <a:srgbClr val="3D33FD"/>
              </a:buClr>
              <a:buSzPct val="80000"/>
              <a:buFont typeface="Arial" charset="0"/>
              <a:buChar char="•"/>
              <a:defRPr/>
            </a:pPr>
            <a:r>
              <a:rPr kumimoji="1" lang="en-US" sz="1600" b="1" kern="0" dirty="0">
                <a:latin typeface="Arial" pitchFamily="34" charset="0"/>
                <a:cs typeface="Arial" pitchFamily="34" charset="0"/>
              </a:rPr>
              <a:t>Form also includes classic P/A bearing analysis with correction factors</a:t>
            </a:r>
          </a:p>
          <a:p>
            <a:pPr marL="363538" indent="-363538" defTabSz="966788">
              <a:spcBef>
                <a:spcPct val="20000"/>
              </a:spcBef>
              <a:buClr>
                <a:srgbClr val="3D33FD"/>
              </a:buClr>
              <a:buSzPct val="80000"/>
              <a:buFont typeface="Arial" charset="0"/>
              <a:buChar char="•"/>
              <a:defRPr/>
            </a:pPr>
            <a:endParaRPr kumimoji="1" lang="en-US" sz="2000" b="1" kern="0" dirty="0">
              <a:latin typeface="Arial" pitchFamily="34" charset="0"/>
              <a:cs typeface="Arial" pitchFamily="34" charset="0"/>
            </a:endParaRPr>
          </a:p>
          <a:p>
            <a:pPr marL="1277938" lvl="2"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820738" lvl="1" indent="-363538" defTabSz="966788">
              <a:spcBef>
                <a:spcPct val="20000"/>
              </a:spcBef>
              <a:buClr>
                <a:srgbClr val="3D33FD"/>
              </a:buClr>
              <a:buSzPct val="80000"/>
              <a:buFont typeface="Arial" charset="0"/>
              <a:buChar char="•"/>
              <a:defRPr/>
            </a:pPr>
            <a:endParaRPr kumimoji="1" lang="en-US" sz="1400"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2000" b="1"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363538" indent="-363538" defTabSz="966788">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363538" indent="-363538" defTabSz="966788">
              <a:lnSpc>
                <a:spcPct val="80000"/>
              </a:lnSpc>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760413" lvl="1" indent="-363538" defTabSz="966788">
              <a:lnSpc>
                <a:spcPct val="80000"/>
              </a:lnSpc>
              <a:spcBef>
                <a:spcPct val="20000"/>
              </a:spcBef>
              <a:buClr>
                <a:srgbClr val="3D33FD"/>
              </a:buClr>
              <a:buSzPct val="60000"/>
              <a:buFont typeface="Arial" charset="0"/>
              <a:buChar char="•"/>
              <a:defRPr/>
            </a:pPr>
            <a:endParaRPr kumimoji="1" lang="en-US" sz="1700" b="1" kern="0" dirty="0">
              <a:latin typeface="Arial" pitchFamily="34" charset="0"/>
              <a:cs typeface="Arial" pitchFamily="34" charset="0"/>
            </a:endParaRPr>
          </a:p>
        </p:txBody>
      </p:sp>
      <p:sp>
        <p:nvSpPr>
          <p:cNvPr id="8" name="Rectangle 6"/>
          <p:cNvSpPr>
            <a:spLocks noChangeArrowheads="1"/>
          </p:cNvSpPr>
          <p:nvPr/>
        </p:nvSpPr>
        <p:spPr bwMode="auto">
          <a:xfrm>
            <a:off x="4706938" y="4788353"/>
            <a:ext cx="2981325" cy="1130300"/>
          </a:xfrm>
          <a:prstGeom prst="rect">
            <a:avLst/>
          </a:prstGeom>
          <a:noFill/>
          <a:ln w="22225" algn="ctr">
            <a:solidFill>
              <a:srgbClr val="C00000"/>
            </a:solidFill>
            <a:round/>
            <a:headEnd/>
            <a:tailEnd/>
          </a:ln>
        </p:spPr>
        <p:txBody>
          <a:bodyPr wrap="none" anchor="ctr"/>
          <a:lstStyle/>
          <a:p>
            <a:pPr algn="ctr"/>
            <a:endParaRPr lang="en-US"/>
          </a:p>
        </p:txBody>
      </p:sp>
      <p:sp>
        <p:nvSpPr>
          <p:cNvPr id="9" name="Pentagon 8"/>
          <p:cNvSpPr/>
          <p:nvPr/>
        </p:nvSpPr>
        <p:spPr bwMode="auto">
          <a:xfrm>
            <a:off x="359317" y="1525258"/>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
        <p:nvSpPr>
          <p:cNvPr id="14" name="Pentagon 13"/>
          <p:cNvSpPr/>
          <p:nvPr/>
        </p:nvSpPr>
        <p:spPr bwMode="auto">
          <a:xfrm>
            <a:off x="4284727" y="5297210"/>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Picture 3"/>
          <p:cNvPicPr>
            <a:picLocks noChangeAspect="1" noChangeArrowheads="1"/>
          </p:cNvPicPr>
          <p:nvPr/>
        </p:nvPicPr>
        <p:blipFill>
          <a:blip r:embed="rId2" cstate="print"/>
          <a:srcRect/>
          <a:stretch>
            <a:fillRect/>
          </a:stretch>
        </p:blipFill>
        <p:spPr bwMode="auto">
          <a:xfrm>
            <a:off x="2742026" y="2590747"/>
            <a:ext cx="2855888" cy="3917629"/>
          </a:xfrm>
          <a:prstGeom prst="rect">
            <a:avLst/>
          </a:prstGeom>
          <a:noFill/>
          <a:ln w="9525">
            <a:noFill/>
            <a:miter lim="800000"/>
            <a:headEnd/>
            <a:tailEnd/>
          </a:ln>
        </p:spPr>
      </p:pic>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2" name="Rectangle 5"/>
          <p:cNvSpPr txBox="1">
            <a:spLocks noChangeArrowheads="1"/>
          </p:cNvSpPr>
          <p:nvPr/>
        </p:nvSpPr>
        <p:spPr>
          <a:xfrm>
            <a:off x="434975" y="823913"/>
            <a:ext cx="8345488" cy="4848225"/>
          </a:xfrm>
          <a:prstGeom prst="rect">
            <a:avLst/>
          </a:prstGeom>
        </p:spPr>
        <p:txBody>
          <a:bodyPr lIns="91195" tIns="45600" rIns="91195" bIns="45600"/>
          <a:lstStyle/>
          <a:p>
            <a:pPr marL="363538" indent="-363538" defTabSz="966788">
              <a:spcBef>
                <a:spcPct val="20000"/>
              </a:spcBef>
              <a:buClr>
                <a:srgbClr val="3D33FD"/>
              </a:buClr>
              <a:buSzPct val="80000"/>
              <a:buFont typeface="Arial" charset="0"/>
              <a:buChar char="•"/>
              <a:defRPr/>
            </a:pPr>
            <a:r>
              <a:rPr kumimoji="1" lang="en-US" sz="2000" b="1" kern="0" dirty="0">
                <a:latin typeface="Arial" pitchFamily="34" charset="0"/>
                <a:cs typeface="Arial" pitchFamily="34" charset="0"/>
              </a:rPr>
              <a:t>BJSFM Loads Input</a:t>
            </a:r>
          </a:p>
          <a:p>
            <a:pPr marL="363538" indent="-363538" defTabSz="966788">
              <a:spcBef>
                <a:spcPct val="20000"/>
              </a:spcBef>
              <a:buClr>
                <a:srgbClr val="3D33FD"/>
              </a:buClr>
              <a:buSzPct val="80000"/>
              <a:buFont typeface="Arial" charset="0"/>
              <a:buChar char="•"/>
              <a:defRPr/>
            </a:pPr>
            <a:r>
              <a:rPr kumimoji="1" lang="en-US" sz="1600" b="1" kern="0" dirty="0">
                <a:latin typeface="Arial" pitchFamily="34" charset="0"/>
                <a:cs typeface="Arial" pitchFamily="34" charset="0"/>
              </a:rPr>
              <a:t>Fastener load input – Three available  methods</a:t>
            </a:r>
          </a:p>
          <a:p>
            <a:pPr marL="820738" lvl="1" indent="-363538" defTabSz="966788">
              <a:spcBef>
                <a:spcPct val="20000"/>
              </a:spcBef>
              <a:buClr>
                <a:srgbClr val="3D33FD"/>
              </a:buClr>
              <a:buSzPct val="80000"/>
              <a:buFont typeface="Arial" charset="0"/>
              <a:buChar char="•"/>
              <a:defRPr/>
            </a:pPr>
            <a:r>
              <a:rPr kumimoji="1" lang="en-US" sz="1600" kern="0" dirty="0">
                <a:latin typeface="Arial" pitchFamily="34" charset="0"/>
                <a:cs typeface="Arial" pitchFamily="34" charset="0"/>
              </a:rPr>
              <a:t>Enter joint shear flow (User enters pitch and no of fastener rows)</a:t>
            </a:r>
          </a:p>
          <a:p>
            <a:pPr marL="820738" lvl="1" indent="-363538" defTabSz="966788">
              <a:spcBef>
                <a:spcPct val="20000"/>
              </a:spcBef>
              <a:buClr>
                <a:srgbClr val="3D33FD"/>
              </a:buClr>
              <a:buSzPct val="80000"/>
              <a:buFont typeface="Arial" charset="0"/>
              <a:buChar char="•"/>
              <a:defRPr/>
            </a:pPr>
            <a:r>
              <a:rPr kumimoji="1" lang="en-US" sz="1600" kern="0" dirty="0">
                <a:latin typeface="Arial" pitchFamily="34" charset="0"/>
                <a:cs typeface="Arial" pitchFamily="34" charset="0"/>
              </a:rPr>
              <a:t>Use multiple load set N</a:t>
            </a:r>
            <a:r>
              <a:rPr kumimoji="1" lang="en-US" sz="1000" kern="0" dirty="0">
                <a:latin typeface="Arial" pitchFamily="34" charset="0"/>
                <a:cs typeface="Arial" pitchFamily="34" charset="0"/>
              </a:rPr>
              <a:t>xy</a:t>
            </a:r>
            <a:r>
              <a:rPr kumimoji="1" lang="en-US" sz="1600" kern="0" dirty="0">
                <a:latin typeface="Arial" pitchFamily="34" charset="0"/>
                <a:cs typeface="Arial" pitchFamily="34" charset="0"/>
              </a:rPr>
              <a:t> from sizing form (User enters pitch and no of rows)</a:t>
            </a:r>
          </a:p>
          <a:p>
            <a:pPr marL="820738" lvl="1" indent="-363538" defTabSz="966788">
              <a:spcBef>
                <a:spcPct val="20000"/>
              </a:spcBef>
              <a:buClr>
                <a:srgbClr val="3D33FD"/>
              </a:buClr>
              <a:buSzPct val="80000"/>
              <a:buFont typeface="Arial" charset="0"/>
              <a:buChar char="•"/>
              <a:defRPr/>
            </a:pPr>
            <a:r>
              <a:rPr kumimoji="1" lang="en-US" sz="1600" kern="0" dirty="0">
                <a:latin typeface="Arial" pitchFamily="34" charset="0"/>
                <a:cs typeface="Arial" pitchFamily="34" charset="0"/>
              </a:rPr>
              <a:t>Enter unfactored fastener load and angle</a:t>
            </a:r>
          </a:p>
          <a:p>
            <a:pPr marL="363538" indent="-363538" defTabSz="966788">
              <a:spcBef>
                <a:spcPct val="20000"/>
              </a:spcBef>
              <a:buClr>
                <a:srgbClr val="3D33FD"/>
              </a:buClr>
              <a:buSzPct val="80000"/>
              <a:buFont typeface="Arial" charset="0"/>
              <a:buChar char="•"/>
              <a:defRPr/>
            </a:pPr>
            <a:endParaRPr kumimoji="1" lang="en-US" sz="2000" b="1" kern="0" dirty="0">
              <a:latin typeface="Arial" pitchFamily="34" charset="0"/>
              <a:cs typeface="Arial" pitchFamily="34" charset="0"/>
            </a:endParaRPr>
          </a:p>
          <a:p>
            <a:pPr marL="1277938" lvl="2"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820738" lvl="1" indent="-363538" defTabSz="966788">
              <a:spcBef>
                <a:spcPct val="20000"/>
              </a:spcBef>
              <a:buClr>
                <a:srgbClr val="3D33FD"/>
              </a:buClr>
              <a:buSzPct val="80000"/>
              <a:buFont typeface="Arial" charset="0"/>
              <a:buChar char="•"/>
              <a:defRPr/>
            </a:pPr>
            <a:endParaRPr kumimoji="1" lang="en-US" sz="1400"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2000" b="1"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363538" indent="-363538" defTabSz="966788">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363538" indent="-363538" defTabSz="966788">
              <a:lnSpc>
                <a:spcPct val="80000"/>
              </a:lnSpc>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760413" lvl="1" indent="-363538" defTabSz="966788">
              <a:lnSpc>
                <a:spcPct val="80000"/>
              </a:lnSpc>
              <a:spcBef>
                <a:spcPct val="20000"/>
              </a:spcBef>
              <a:buClr>
                <a:srgbClr val="3D33FD"/>
              </a:buClr>
              <a:buSzPct val="60000"/>
              <a:buFont typeface="Arial" charset="0"/>
              <a:buChar char="•"/>
              <a:defRPr/>
            </a:pPr>
            <a:endParaRPr kumimoji="1" lang="en-US" sz="1700" b="1" kern="0" dirty="0">
              <a:latin typeface="Arial" pitchFamily="34" charset="0"/>
              <a:cs typeface="Arial" pitchFamily="34" charset="0"/>
            </a:endParaRPr>
          </a:p>
        </p:txBody>
      </p:sp>
      <p:cxnSp>
        <p:nvCxnSpPr>
          <p:cNvPr id="15" name="Straight Arrow Connector 10"/>
          <p:cNvCxnSpPr>
            <a:cxnSpLocks noChangeShapeType="1"/>
          </p:cNvCxnSpPr>
          <p:nvPr/>
        </p:nvCxnSpPr>
        <p:spPr bwMode="auto">
          <a:xfrm rot="10800000">
            <a:off x="5607050" y="3422650"/>
            <a:ext cx="695325" cy="119063"/>
          </a:xfrm>
          <a:prstGeom prst="straightConnector1">
            <a:avLst/>
          </a:prstGeom>
          <a:noFill/>
          <a:ln w="9525" algn="ctr">
            <a:solidFill>
              <a:schemeClr val="tx1"/>
            </a:solidFill>
            <a:round/>
            <a:headEnd/>
            <a:tailEnd type="arrow" w="med" len="med"/>
          </a:ln>
        </p:spPr>
      </p:cxnSp>
      <p:cxnSp>
        <p:nvCxnSpPr>
          <p:cNvPr id="16" name="Straight Arrow Connector 14"/>
          <p:cNvCxnSpPr>
            <a:cxnSpLocks noChangeShapeType="1"/>
          </p:cNvCxnSpPr>
          <p:nvPr/>
        </p:nvCxnSpPr>
        <p:spPr bwMode="auto">
          <a:xfrm rot="10800000" flipV="1">
            <a:off x="5575300" y="3559175"/>
            <a:ext cx="719138" cy="66675"/>
          </a:xfrm>
          <a:prstGeom prst="straightConnector1">
            <a:avLst/>
          </a:prstGeom>
          <a:noFill/>
          <a:ln w="9525" algn="ctr">
            <a:solidFill>
              <a:schemeClr val="tx1"/>
            </a:solidFill>
            <a:round/>
            <a:headEnd/>
            <a:tailEnd type="arrow" w="med" len="med"/>
          </a:ln>
        </p:spPr>
      </p:cxnSp>
      <p:sp>
        <p:nvSpPr>
          <p:cNvPr id="17" name="TextBox 17"/>
          <p:cNvSpPr txBox="1">
            <a:spLocks noChangeArrowheads="1"/>
          </p:cNvSpPr>
          <p:nvPr/>
        </p:nvSpPr>
        <p:spPr bwMode="auto">
          <a:xfrm>
            <a:off x="6303963" y="3179763"/>
            <a:ext cx="1712912" cy="954087"/>
          </a:xfrm>
          <a:prstGeom prst="rect">
            <a:avLst/>
          </a:prstGeom>
          <a:noFill/>
          <a:ln w="9525">
            <a:noFill/>
            <a:miter lim="800000"/>
            <a:headEnd/>
            <a:tailEnd/>
          </a:ln>
        </p:spPr>
        <p:txBody>
          <a:bodyPr>
            <a:spAutoFit/>
          </a:bodyPr>
          <a:lstStyle/>
          <a:p>
            <a:pPr algn="ctr"/>
            <a:r>
              <a:rPr lang="en-US" sz="1400">
                <a:solidFill>
                  <a:srgbClr val="0000FF"/>
                </a:solidFill>
              </a:rPr>
              <a:t>Fastener pitch and number of rows is required for load  option 1 and 2</a:t>
            </a:r>
          </a:p>
        </p:txBody>
      </p:sp>
      <p:cxnSp>
        <p:nvCxnSpPr>
          <p:cNvPr id="18" name="Straight Connector 19"/>
          <p:cNvCxnSpPr>
            <a:cxnSpLocks noChangeShapeType="1"/>
          </p:cNvCxnSpPr>
          <p:nvPr/>
        </p:nvCxnSpPr>
        <p:spPr bwMode="auto">
          <a:xfrm rot="10800000" flipV="1">
            <a:off x="2538413" y="3098800"/>
            <a:ext cx="365125" cy="7938"/>
          </a:xfrm>
          <a:prstGeom prst="line">
            <a:avLst/>
          </a:prstGeom>
          <a:noFill/>
          <a:ln w="9525" algn="ctr">
            <a:solidFill>
              <a:schemeClr val="tx1"/>
            </a:solidFill>
            <a:round/>
            <a:headEnd/>
            <a:tailEnd/>
          </a:ln>
        </p:spPr>
      </p:cxnSp>
      <p:cxnSp>
        <p:nvCxnSpPr>
          <p:cNvPr id="19" name="Straight Connector 21"/>
          <p:cNvCxnSpPr>
            <a:cxnSpLocks noChangeShapeType="1"/>
          </p:cNvCxnSpPr>
          <p:nvPr/>
        </p:nvCxnSpPr>
        <p:spPr bwMode="auto">
          <a:xfrm rot="16200000" flipH="1">
            <a:off x="1198196" y="4448541"/>
            <a:ext cx="2685185" cy="20627"/>
          </a:xfrm>
          <a:prstGeom prst="line">
            <a:avLst/>
          </a:prstGeom>
          <a:noFill/>
          <a:ln w="9525" algn="ctr">
            <a:solidFill>
              <a:schemeClr val="tx1"/>
            </a:solidFill>
            <a:round/>
            <a:headEnd/>
            <a:tailEnd/>
          </a:ln>
        </p:spPr>
      </p:cxnSp>
      <p:cxnSp>
        <p:nvCxnSpPr>
          <p:cNvPr id="20" name="Straight Arrow Connector 23"/>
          <p:cNvCxnSpPr>
            <a:cxnSpLocks noChangeShapeType="1"/>
          </p:cNvCxnSpPr>
          <p:nvPr/>
        </p:nvCxnSpPr>
        <p:spPr bwMode="auto">
          <a:xfrm flipV="1">
            <a:off x="2547938" y="5793761"/>
            <a:ext cx="264418" cy="4482"/>
          </a:xfrm>
          <a:prstGeom prst="straightConnector1">
            <a:avLst/>
          </a:prstGeom>
          <a:noFill/>
          <a:ln w="9525" algn="ctr">
            <a:solidFill>
              <a:schemeClr val="tx1"/>
            </a:solidFill>
            <a:round/>
            <a:headEnd/>
            <a:tailEnd type="arrow" w="med" len="med"/>
          </a:ln>
        </p:spPr>
      </p:cxnSp>
      <p:sp>
        <p:nvSpPr>
          <p:cNvPr id="21" name="Pentagon 20"/>
          <p:cNvSpPr/>
          <p:nvPr/>
        </p:nvSpPr>
        <p:spPr bwMode="auto">
          <a:xfrm>
            <a:off x="2037197" y="2643845"/>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
        <p:nvSpPr>
          <p:cNvPr id="22" name="Pentagon 21"/>
          <p:cNvSpPr/>
          <p:nvPr/>
        </p:nvSpPr>
        <p:spPr bwMode="auto">
          <a:xfrm>
            <a:off x="2020921" y="2938288"/>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2</a:t>
            </a:r>
          </a:p>
        </p:txBody>
      </p:sp>
      <p:sp>
        <p:nvSpPr>
          <p:cNvPr id="23" name="Pentagon 22"/>
          <p:cNvSpPr/>
          <p:nvPr/>
        </p:nvSpPr>
        <p:spPr bwMode="auto">
          <a:xfrm>
            <a:off x="2031278" y="3845290"/>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3</a:t>
            </a:r>
          </a:p>
        </p:txBody>
      </p:sp>
      <p:sp>
        <p:nvSpPr>
          <p:cNvPr id="24" name="Rectangle 29"/>
          <p:cNvSpPr>
            <a:spLocks noChangeArrowheads="1"/>
          </p:cNvSpPr>
          <p:nvPr/>
        </p:nvSpPr>
        <p:spPr bwMode="auto">
          <a:xfrm>
            <a:off x="4516438" y="4910138"/>
            <a:ext cx="1020762" cy="1077912"/>
          </a:xfrm>
          <a:prstGeom prst="rect">
            <a:avLst/>
          </a:prstGeom>
          <a:noFill/>
          <a:ln w="22225" algn="ctr">
            <a:solidFill>
              <a:srgbClr val="C00000"/>
            </a:solidFill>
            <a:round/>
            <a:headEnd/>
            <a:tailEnd/>
          </a:ln>
        </p:spPr>
        <p:txBody>
          <a:bodyPr wrap="none" anchor="ctr"/>
          <a:lstStyle/>
          <a:p>
            <a:pPr algn="ctr"/>
            <a:endParaRPr lang="en-US"/>
          </a:p>
        </p:txBody>
      </p:sp>
      <p:cxnSp>
        <p:nvCxnSpPr>
          <p:cNvPr id="25" name="Straight Arrow Connector 30"/>
          <p:cNvCxnSpPr>
            <a:cxnSpLocks noChangeShapeType="1"/>
          </p:cNvCxnSpPr>
          <p:nvPr/>
        </p:nvCxnSpPr>
        <p:spPr bwMode="auto">
          <a:xfrm rot="10800000" flipV="1">
            <a:off x="5583238" y="5168900"/>
            <a:ext cx="658812" cy="163513"/>
          </a:xfrm>
          <a:prstGeom prst="straightConnector1">
            <a:avLst/>
          </a:prstGeom>
          <a:noFill/>
          <a:ln w="9525" algn="ctr">
            <a:solidFill>
              <a:schemeClr val="tx1"/>
            </a:solidFill>
            <a:round/>
            <a:headEnd/>
            <a:tailEnd type="arrow" w="med" len="med"/>
          </a:ln>
        </p:spPr>
      </p:cxnSp>
      <p:sp>
        <p:nvSpPr>
          <p:cNvPr id="26" name="TextBox 31"/>
          <p:cNvSpPr txBox="1">
            <a:spLocks noChangeArrowheads="1"/>
          </p:cNvSpPr>
          <p:nvPr/>
        </p:nvSpPr>
        <p:spPr bwMode="auto">
          <a:xfrm>
            <a:off x="6261100" y="4867275"/>
            <a:ext cx="1712913" cy="954088"/>
          </a:xfrm>
          <a:prstGeom prst="rect">
            <a:avLst/>
          </a:prstGeom>
          <a:noFill/>
          <a:ln w="9525">
            <a:noFill/>
            <a:miter lim="800000"/>
            <a:headEnd/>
            <a:tailEnd/>
          </a:ln>
        </p:spPr>
        <p:txBody>
          <a:bodyPr>
            <a:spAutoFit/>
          </a:bodyPr>
          <a:lstStyle/>
          <a:p>
            <a:pPr algn="ctr"/>
            <a:r>
              <a:rPr lang="en-US" sz="1400">
                <a:solidFill>
                  <a:srgbClr val="0000FF"/>
                </a:solidFill>
              </a:rPr>
              <a:t>Option to include or exclude hole bypass loads</a:t>
            </a:r>
          </a:p>
          <a:p>
            <a:pPr algn="ctr"/>
            <a:r>
              <a:rPr lang="en-US" sz="1400">
                <a:solidFill>
                  <a:srgbClr val="0000FF"/>
                </a:solidFill>
              </a:rPr>
              <a:t>Fully Automated</a:t>
            </a:r>
          </a:p>
        </p:txBody>
      </p:sp>
      <p:sp>
        <p:nvSpPr>
          <p:cNvPr id="27" name="Rectangle 32"/>
          <p:cNvSpPr>
            <a:spLocks noChangeArrowheads="1"/>
          </p:cNvSpPr>
          <p:nvPr/>
        </p:nvSpPr>
        <p:spPr bwMode="auto">
          <a:xfrm>
            <a:off x="3938588" y="4929188"/>
            <a:ext cx="514350" cy="1077912"/>
          </a:xfrm>
          <a:prstGeom prst="rect">
            <a:avLst/>
          </a:prstGeom>
          <a:noFill/>
          <a:ln w="22225" algn="ctr">
            <a:solidFill>
              <a:srgbClr val="C00000"/>
            </a:solidFill>
            <a:round/>
            <a:headEnd/>
            <a:tailEnd/>
          </a:ln>
        </p:spPr>
        <p:txBody>
          <a:bodyPr wrap="none" anchor="ctr"/>
          <a:lstStyle/>
          <a:p>
            <a:pPr algn="ctr"/>
            <a:endParaRPr lang="en-US"/>
          </a:p>
        </p:txBody>
      </p:sp>
      <p:sp>
        <p:nvSpPr>
          <p:cNvPr id="28" name="Pentagon 27"/>
          <p:cNvSpPr/>
          <p:nvPr/>
        </p:nvSpPr>
        <p:spPr bwMode="auto">
          <a:xfrm>
            <a:off x="3532705" y="5359050"/>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2</a:t>
            </a:r>
          </a:p>
        </p:txBody>
      </p:sp>
      <p:cxnSp>
        <p:nvCxnSpPr>
          <p:cNvPr id="29" name="Straight Arrow Connector 34"/>
          <p:cNvCxnSpPr>
            <a:cxnSpLocks noChangeShapeType="1"/>
            <a:stCxn id="30" idx="3"/>
          </p:cNvCxnSpPr>
          <p:nvPr/>
        </p:nvCxnSpPr>
        <p:spPr bwMode="auto">
          <a:xfrm flipV="1">
            <a:off x="2366682" y="5486400"/>
            <a:ext cx="430306" cy="35957"/>
          </a:xfrm>
          <a:prstGeom prst="straightConnector1">
            <a:avLst/>
          </a:prstGeom>
          <a:noFill/>
          <a:ln w="9525" algn="ctr">
            <a:solidFill>
              <a:schemeClr val="tx1"/>
            </a:solidFill>
            <a:round/>
            <a:headEnd/>
            <a:tailEnd type="arrow" w="med" len="med"/>
          </a:ln>
        </p:spPr>
      </p:cxnSp>
      <p:sp>
        <p:nvSpPr>
          <p:cNvPr id="30" name="TextBox 37"/>
          <p:cNvSpPr txBox="1">
            <a:spLocks noChangeArrowheads="1"/>
          </p:cNvSpPr>
          <p:nvPr/>
        </p:nvSpPr>
        <p:spPr bwMode="auto">
          <a:xfrm>
            <a:off x="239713" y="5153025"/>
            <a:ext cx="2126969" cy="738664"/>
          </a:xfrm>
          <a:prstGeom prst="rect">
            <a:avLst/>
          </a:prstGeom>
          <a:noFill/>
          <a:ln w="9525">
            <a:noFill/>
            <a:miter lim="800000"/>
            <a:headEnd/>
            <a:tailEnd/>
          </a:ln>
        </p:spPr>
        <p:txBody>
          <a:bodyPr wrap="square">
            <a:spAutoFit/>
          </a:bodyPr>
          <a:lstStyle/>
          <a:p>
            <a:pPr algn="ctr"/>
            <a:r>
              <a:rPr lang="en-US" sz="1400" smtClean="0">
                <a:solidFill>
                  <a:srgbClr val="0000FF"/>
                </a:solidFill>
              </a:rPr>
              <a:t>Component Free-Body loads </a:t>
            </a:r>
            <a:r>
              <a:rPr lang="en-US" sz="1400">
                <a:solidFill>
                  <a:srgbClr val="0000FF"/>
                </a:solidFill>
              </a:rPr>
              <a:t>used to calculate fastener load in option 2</a:t>
            </a:r>
          </a:p>
        </p:txBody>
      </p:sp>
      <p:sp>
        <p:nvSpPr>
          <p:cNvPr id="31" name="Pentagon 30"/>
          <p:cNvSpPr/>
          <p:nvPr/>
        </p:nvSpPr>
        <p:spPr bwMode="auto">
          <a:xfrm>
            <a:off x="846319" y="1493428"/>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
        <p:nvSpPr>
          <p:cNvPr id="32" name="Pentagon 31"/>
          <p:cNvSpPr/>
          <p:nvPr/>
        </p:nvSpPr>
        <p:spPr bwMode="auto">
          <a:xfrm>
            <a:off x="838227" y="1792833"/>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2</a:t>
            </a:r>
          </a:p>
        </p:txBody>
      </p:sp>
      <p:sp>
        <p:nvSpPr>
          <p:cNvPr id="33" name="Pentagon 32"/>
          <p:cNvSpPr/>
          <p:nvPr/>
        </p:nvSpPr>
        <p:spPr bwMode="auto">
          <a:xfrm>
            <a:off x="830135" y="2108422"/>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3600" b="1" smtClean="0">
                <a:cs typeface="Arial" charset="0"/>
              </a:rPr>
              <a:t>Summary of New Capabilities</a:t>
            </a:r>
          </a:p>
        </p:txBody>
      </p:sp>
      <p:sp>
        <p:nvSpPr>
          <p:cNvPr id="7172" name="Rectangle 5"/>
          <p:cNvSpPr>
            <a:spLocks noGrp="1" noChangeArrowheads="1"/>
          </p:cNvSpPr>
          <p:nvPr>
            <p:ph type="body" sz="half" idx="1"/>
          </p:nvPr>
        </p:nvSpPr>
        <p:spPr>
          <a:xfrm>
            <a:off x="612775" y="930275"/>
            <a:ext cx="7988300" cy="4848225"/>
          </a:xfrm>
        </p:spPr>
        <p:txBody>
          <a:bodyPr lIns="91195" tIns="45600" rIns="91195" bIns="45600"/>
          <a:lstStyle/>
          <a:p>
            <a:pPr marL="363538" indent="-363538" defTabSz="966788" eaLnBrk="1" hangingPunct="1">
              <a:lnSpc>
                <a:spcPct val="80000"/>
              </a:lnSpc>
              <a:spcAft>
                <a:spcPts val="600"/>
              </a:spcAft>
              <a:buFont typeface="Arial" charset="0"/>
              <a:buChar char="•"/>
            </a:pPr>
            <a:r>
              <a:rPr lang="en-US" sz="2000" smtClean="0">
                <a:latin typeface="Arial" charset="0"/>
                <a:cs typeface="Arial" charset="0"/>
              </a:rPr>
              <a:t>Orthotropic Material Correction Factors</a:t>
            </a:r>
          </a:p>
          <a:p>
            <a:pPr marL="760413" lvl="1" indent="-363538" defTabSz="966788" eaLnBrk="1" hangingPunct="1">
              <a:lnSpc>
                <a:spcPct val="80000"/>
              </a:lnSpc>
              <a:spcAft>
                <a:spcPts val="600"/>
              </a:spcAft>
              <a:buFont typeface="Arial" charset="0"/>
              <a:buChar char="•"/>
            </a:pPr>
            <a:r>
              <a:rPr lang="en-US" sz="1700" smtClean="0">
                <a:latin typeface="Arial" charset="0"/>
                <a:cs typeface="Arial" charset="0"/>
              </a:rPr>
              <a:t>Multiple general correction factors for both ply and laminate material properties</a:t>
            </a:r>
          </a:p>
          <a:p>
            <a:pPr marL="760413" lvl="1" indent="-363538" defTabSz="966788" eaLnBrk="1" hangingPunct="1">
              <a:lnSpc>
                <a:spcPct val="80000"/>
              </a:lnSpc>
              <a:spcAft>
                <a:spcPts val="600"/>
              </a:spcAft>
              <a:buFont typeface="Arial" charset="0"/>
              <a:buChar char="•"/>
            </a:pPr>
            <a:r>
              <a:rPr lang="en-US" sz="1700" smtClean="0">
                <a:latin typeface="Arial" charset="0"/>
                <a:cs typeface="Arial" charset="0"/>
              </a:rPr>
              <a:t>Correction factors for stiffness and material allowables</a:t>
            </a:r>
          </a:p>
          <a:p>
            <a:pPr marL="760413" lvl="1" indent="-363538" defTabSz="966788" eaLnBrk="1" hangingPunct="1">
              <a:lnSpc>
                <a:spcPct val="80000"/>
              </a:lnSpc>
              <a:spcAft>
                <a:spcPts val="600"/>
              </a:spcAft>
              <a:buFont typeface="Arial" charset="0"/>
              <a:buChar char="•"/>
            </a:pPr>
            <a:r>
              <a:rPr lang="en-US" sz="1700" smtClean="0">
                <a:latin typeface="Arial" charset="0"/>
                <a:cs typeface="Arial" charset="0"/>
              </a:rPr>
              <a:t>Correction factors as constant values or functions of:</a:t>
            </a:r>
          </a:p>
          <a:p>
            <a:pPr marL="1162050" lvl="2" indent="-363538" defTabSz="966788" eaLnBrk="1" hangingPunct="1">
              <a:lnSpc>
                <a:spcPct val="80000"/>
              </a:lnSpc>
              <a:spcAft>
                <a:spcPts val="600"/>
              </a:spcAft>
              <a:buFont typeface="Arial" charset="0"/>
              <a:buChar char="•"/>
            </a:pPr>
            <a:r>
              <a:rPr lang="en-US" sz="1300" smtClean="0">
                <a:latin typeface="Arial" charset="0"/>
                <a:cs typeface="Arial" charset="0"/>
              </a:rPr>
              <a:t>Temperature</a:t>
            </a:r>
          </a:p>
          <a:p>
            <a:pPr marL="1162050" lvl="2" indent="-363538" defTabSz="966788" eaLnBrk="1" hangingPunct="1">
              <a:lnSpc>
                <a:spcPct val="80000"/>
              </a:lnSpc>
              <a:spcAft>
                <a:spcPts val="600"/>
              </a:spcAft>
              <a:buFont typeface="Arial" charset="0"/>
              <a:buChar char="•"/>
            </a:pPr>
            <a:r>
              <a:rPr lang="en-US" sz="1300" smtClean="0">
                <a:latin typeface="Arial" charset="0"/>
                <a:cs typeface="Arial" charset="0"/>
              </a:rPr>
              <a:t>Laminate %0s, %45s</a:t>
            </a:r>
          </a:p>
          <a:p>
            <a:pPr marL="1162050" lvl="2" indent="-363538" defTabSz="966788" eaLnBrk="1" hangingPunct="1">
              <a:lnSpc>
                <a:spcPct val="80000"/>
              </a:lnSpc>
              <a:spcAft>
                <a:spcPts val="600"/>
              </a:spcAft>
              <a:buFont typeface="Arial" charset="0"/>
              <a:buChar char="•"/>
            </a:pPr>
            <a:r>
              <a:rPr lang="en-US" sz="1300" smtClean="0">
                <a:latin typeface="Arial" charset="0"/>
                <a:cs typeface="Arial" charset="0"/>
              </a:rPr>
              <a:t>Laminate AML (Angle Minus Longitudinal) Number</a:t>
            </a:r>
          </a:p>
          <a:p>
            <a:pPr marL="1162050" lvl="2" indent="-363538" defTabSz="966788" eaLnBrk="1" hangingPunct="1">
              <a:lnSpc>
                <a:spcPct val="80000"/>
              </a:lnSpc>
              <a:spcAft>
                <a:spcPts val="600"/>
              </a:spcAft>
              <a:buFont typeface="Arial" charset="0"/>
              <a:buChar char="•"/>
            </a:pPr>
            <a:r>
              <a:rPr lang="en-US" sz="1300" smtClean="0">
                <a:latin typeface="Arial" charset="0"/>
                <a:cs typeface="Arial" charset="0"/>
              </a:rPr>
              <a:t>Laminate Thickness</a:t>
            </a:r>
          </a:p>
          <a:p>
            <a:pPr marL="1162050" lvl="2" indent="-363538" defTabSz="966788" eaLnBrk="1" hangingPunct="1">
              <a:lnSpc>
                <a:spcPct val="80000"/>
              </a:lnSpc>
              <a:spcAft>
                <a:spcPts val="600"/>
              </a:spcAft>
              <a:buFont typeface="Arial" charset="0"/>
              <a:buChar char="•"/>
            </a:pPr>
            <a:r>
              <a:rPr lang="en-US" sz="1300" smtClean="0">
                <a:latin typeface="Arial" charset="0"/>
                <a:cs typeface="Arial" charset="0"/>
              </a:rPr>
              <a:t>Fastener Hole Diameter</a:t>
            </a:r>
          </a:p>
          <a:p>
            <a:pPr marL="760413" lvl="1" indent="-363538" defTabSz="966788" eaLnBrk="1" hangingPunct="1">
              <a:lnSpc>
                <a:spcPct val="80000"/>
              </a:lnSpc>
              <a:spcAft>
                <a:spcPts val="600"/>
              </a:spcAft>
              <a:buFont typeface="Arial" charset="0"/>
              <a:buChar char="•"/>
            </a:pPr>
            <a:r>
              <a:rPr lang="en-US" sz="1700" smtClean="0">
                <a:latin typeface="Arial" charset="0"/>
                <a:cs typeface="Arial" charset="0"/>
              </a:rPr>
              <a:t>What-If Scenarios to visualize material data for any given laminate/temperature/thickness, etc.</a:t>
            </a:r>
          </a:p>
          <a:p>
            <a:pPr marL="760413" lvl="1" indent="-363538" defTabSz="966788" eaLnBrk="1" hangingPunct="1">
              <a:lnSpc>
                <a:spcPct val="80000"/>
              </a:lnSpc>
              <a:spcAft>
                <a:spcPts val="600"/>
              </a:spcAft>
              <a:buFont typeface="Arial" charset="0"/>
              <a:buChar char="•"/>
            </a:pPr>
            <a:r>
              <a:rPr lang="en-US" sz="1700" smtClean="0">
                <a:latin typeface="Arial" charset="0"/>
                <a:cs typeface="Arial" charset="0"/>
              </a:rPr>
              <a:t>Graphical display of material data as functions of independent data (i.e. Temperature, %0s, %45s, etc.)</a:t>
            </a:r>
          </a:p>
          <a:p>
            <a:pPr marL="363538" indent="-363538" defTabSz="966788" eaLnBrk="1" hangingPunct="1">
              <a:lnSpc>
                <a:spcPct val="80000"/>
              </a:lnSpc>
              <a:spcAft>
                <a:spcPts val="600"/>
              </a:spcAft>
              <a:buFont typeface="Arial" charset="0"/>
              <a:buChar char="•"/>
            </a:pPr>
            <a:endParaRPr lang="en-US" sz="2000" smtClean="0">
              <a:latin typeface="Arial" charset="0"/>
              <a:cs typeface="Arial" charset="0"/>
            </a:endParaRPr>
          </a:p>
          <a:p>
            <a:pPr marL="760413" lvl="1" indent="-363538" defTabSz="966788" eaLnBrk="1" hangingPunct="1">
              <a:lnSpc>
                <a:spcPct val="80000"/>
              </a:lnSpc>
              <a:spcAft>
                <a:spcPts val="600"/>
              </a:spcAft>
              <a:buFont typeface="Arial" charset="0"/>
              <a:buChar char="•"/>
            </a:pPr>
            <a:endParaRPr lang="en-US" sz="1700" smtClean="0">
              <a:latin typeface="Arial" charset="0"/>
              <a:cs typeface="Arial" charset="0"/>
            </a:endParaRPr>
          </a:p>
          <a:p>
            <a:pPr marL="1162050" lvl="2" indent="-363538" defTabSz="966788" eaLnBrk="1" hangingPunct="1">
              <a:lnSpc>
                <a:spcPct val="80000"/>
              </a:lnSpc>
              <a:spcAft>
                <a:spcPts val="600"/>
              </a:spcAft>
              <a:buFont typeface="Arial" charset="0"/>
              <a:buChar char="•"/>
            </a:pPr>
            <a:endParaRPr lang="en-US" sz="13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print"/>
          <a:srcRect/>
          <a:stretch>
            <a:fillRect/>
          </a:stretch>
        </p:blipFill>
        <p:spPr bwMode="auto">
          <a:xfrm>
            <a:off x="2528266" y="2435839"/>
            <a:ext cx="4074534" cy="3077909"/>
          </a:xfrm>
          <a:prstGeom prst="rect">
            <a:avLst/>
          </a:prstGeom>
          <a:noFill/>
          <a:ln w="9525">
            <a:noFill/>
            <a:miter lim="800000"/>
            <a:headEnd/>
            <a:tailEnd/>
          </a:ln>
        </p:spPr>
      </p:pic>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35" name="Rectangle 5"/>
          <p:cNvSpPr txBox="1">
            <a:spLocks noChangeArrowheads="1"/>
          </p:cNvSpPr>
          <p:nvPr/>
        </p:nvSpPr>
        <p:spPr>
          <a:xfrm>
            <a:off x="434975" y="823913"/>
            <a:ext cx="8345488" cy="4848225"/>
          </a:xfrm>
          <a:prstGeom prst="rect">
            <a:avLst/>
          </a:prstGeom>
        </p:spPr>
        <p:txBody>
          <a:bodyPr lIns="91195" tIns="45600" rIns="91195" bIns="45600"/>
          <a:lstStyle/>
          <a:p>
            <a:pPr marL="363538" indent="-363538" defTabSz="966788">
              <a:spcBef>
                <a:spcPct val="20000"/>
              </a:spcBef>
              <a:buClr>
                <a:srgbClr val="3D33FD"/>
              </a:buClr>
              <a:buSzPct val="80000"/>
              <a:buFont typeface="Arial" charset="0"/>
              <a:buChar char="•"/>
              <a:defRPr/>
            </a:pPr>
            <a:r>
              <a:rPr kumimoji="1" lang="en-US" sz="2000" b="1" kern="0" dirty="0">
                <a:latin typeface="Arial" pitchFamily="34" charset="0"/>
                <a:cs typeface="Arial" pitchFamily="34" charset="0"/>
              </a:rPr>
              <a:t>BJSFM Output</a:t>
            </a:r>
          </a:p>
          <a:p>
            <a:pPr marL="363538" indent="-363538" defTabSz="966788">
              <a:spcBef>
                <a:spcPct val="20000"/>
              </a:spcBef>
              <a:buClr>
                <a:srgbClr val="3D33FD"/>
              </a:buClr>
              <a:buSzPct val="80000"/>
              <a:buFont typeface="Arial" charset="0"/>
              <a:buChar char="•"/>
              <a:defRPr/>
            </a:pPr>
            <a:r>
              <a:rPr kumimoji="1" lang="en-US" sz="1600" b="1" kern="0" dirty="0">
                <a:latin typeface="Arial" pitchFamily="34" charset="0"/>
                <a:cs typeface="Arial" pitchFamily="34" charset="0"/>
              </a:rPr>
              <a:t>The output is shown in two locations</a:t>
            </a:r>
          </a:p>
          <a:p>
            <a:pPr marL="820738" lvl="1" indent="-363538" defTabSz="966788">
              <a:spcBef>
                <a:spcPct val="20000"/>
              </a:spcBef>
              <a:buClr>
                <a:srgbClr val="3D33FD"/>
              </a:buClr>
              <a:buSzPct val="80000"/>
              <a:buFont typeface="Arial" charset="0"/>
              <a:buChar char="•"/>
              <a:defRPr/>
            </a:pPr>
            <a:r>
              <a:rPr kumimoji="1" lang="en-US" sz="1600" kern="0" dirty="0">
                <a:latin typeface="Arial" pitchFamily="34" charset="0"/>
                <a:cs typeface="Arial" pitchFamily="34" charset="0"/>
              </a:rPr>
              <a:t>1) BJSFM Detail analysis Form</a:t>
            </a:r>
          </a:p>
          <a:p>
            <a:pPr marL="820738" lvl="1" indent="-363538" defTabSz="966788">
              <a:spcBef>
                <a:spcPct val="20000"/>
              </a:spcBef>
              <a:buClr>
                <a:srgbClr val="3D33FD"/>
              </a:buClr>
              <a:buSzPct val="80000"/>
              <a:buFont typeface="Arial" charset="0"/>
              <a:buChar char="•"/>
              <a:defRPr/>
            </a:pPr>
            <a:r>
              <a:rPr kumimoji="1" lang="en-US" sz="1600" kern="0" dirty="0">
                <a:latin typeface="Arial" pitchFamily="34" charset="0"/>
                <a:cs typeface="Arial" pitchFamily="34" charset="0"/>
              </a:rPr>
              <a:t>2) Hypersizer Stress Report</a:t>
            </a:r>
            <a:endParaRPr kumimoji="1" lang="en-US" sz="2000" b="1" kern="0" dirty="0">
              <a:latin typeface="Arial" pitchFamily="34" charset="0"/>
              <a:cs typeface="Arial" pitchFamily="34" charset="0"/>
            </a:endParaRPr>
          </a:p>
          <a:p>
            <a:pPr marL="1277938" lvl="2"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820738" lvl="1" indent="-363538" defTabSz="966788">
              <a:spcBef>
                <a:spcPct val="20000"/>
              </a:spcBef>
              <a:buClr>
                <a:srgbClr val="3D33FD"/>
              </a:buClr>
              <a:buSzPct val="80000"/>
              <a:buFont typeface="Arial" charset="0"/>
              <a:buChar char="•"/>
              <a:defRPr/>
            </a:pPr>
            <a:endParaRPr kumimoji="1" lang="en-US" sz="1400"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2000" b="1" kern="0" dirty="0">
              <a:latin typeface="Arial" pitchFamily="34" charset="0"/>
              <a:cs typeface="Arial" pitchFamily="34" charset="0"/>
            </a:endParaRPr>
          </a:p>
          <a:p>
            <a:pPr marL="363538" indent="-363538" defTabSz="966788">
              <a:spcBef>
                <a:spcPct val="20000"/>
              </a:spcBef>
              <a:buClr>
                <a:srgbClr val="3D33FD"/>
              </a:buClr>
              <a:buSzPct val="80000"/>
              <a:buFont typeface="Arial" charset="0"/>
              <a:buChar char="•"/>
              <a:defRPr/>
            </a:pPr>
            <a:endParaRPr kumimoji="1" lang="en-US" sz="1600" kern="0" dirty="0">
              <a:latin typeface="Arial" pitchFamily="34" charset="0"/>
              <a:cs typeface="Arial" pitchFamily="34" charset="0"/>
            </a:endParaRPr>
          </a:p>
          <a:p>
            <a:pPr marL="363538" indent="-363538" defTabSz="966788">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363538" indent="-363538" defTabSz="966788">
              <a:lnSpc>
                <a:spcPct val="80000"/>
              </a:lnSpc>
              <a:spcBef>
                <a:spcPct val="20000"/>
              </a:spcBef>
              <a:buClr>
                <a:srgbClr val="3D33FD"/>
              </a:buClr>
              <a:buSzPct val="80000"/>
              <a:buFont typeface="Wingdings" pitchFamily="2" charset="2"/>
              <a:buNone/>
              <a:defRPr/>
            </a:pPr>
            <a:endParaRPr kumimoji="1" lang="en-US" sz="2000" b="1" kern="0" dirty="0">
              <a:latin typeface="Arial" pitchFamily="34" charset="0"/>
              <a:cs typeface="Arial" pitchFamily="34" charset="0"/>
            </a:endParaRPr>
          </a:p>
          <a:p>
            <a:pPr marL="760413" lvl="1" indent="-363538" defTabSz="966788">
              <a:lnSpc>
                <a:spcPct val="80000"/>
              </a:lnSpc>
              <a:spcBef>
                <a:spcPct val="20000"/>
              </a:spcBef>
              <a:buClr>
                <a:srgbClr val="3D33FD"/>
              </a:buClr>
              <a:buSzPct val="60000"/>
              <a:buFont typeface="Arial" charset="0"/>
              <a:buChar char="•"/>
              <a:defRPr/>
            </a:pPr>
            <a:endParaRPr kumimoji="1" lang="en-US" sz="1700" b="1" kern="0" dirty="0">
              <a:latin typeface="Arial" pitchFamily="34" charset="0"/>
              <a:cs typeface="Arial" pitchFamily="34" charset="0"/>
            </a:endParaRPr>
          </a:p>
        </p:txBody>
      </p:sp>
      <p:cxnSp>
        <p:nvCxnSpPr>
          <p:cNvPr id="37" name="Straight Arrow Connector 14"/>
          <p:cNvCxnSpPr>
            <a:cxnSpLocks noChangeShapeType="1"/>
          </p:cNvCxnSpPr>
          <p:nvPr/>
        </p:nvCxnSpPr>
        <p:spPr bwMode="auto">
          <a:xfrm rot="10800000" flipV="1">
            <a:off x="6605588" y="2402822"/>
            <a:ext cx="603250" cy="471487"/>
          </a:xfrm>
          <a:prstGeom prst="straightConnector1">
            <a:avLst/>
          </a:prstGeom>
          <a:noFill/>
          <a:ln w="9525" algn="ctr">
            <a:solidFill>
              <a:schemeClr val="tx1"/>
            </a:solidFill>
            <a:round/>
            <a:headEnd/>
            <a:tailEnd type="arrow" w="med" len="med"/>
          </a:ln>
        </p:spPr>
      </p:cxnSp>
      <p:sp>
        <p:nvSpPr>
          <p:cNvPr id="38" name="TextBox 17"/>
          <p:cNvSpPr txBox="1">
            <a:spLocks noChangeArrowheads="1"/>
          </p:cNvSpPr>
          <p:nvPr/>
        </p:nvSpPr>
        <p:spPr bwMode="auto">
          <a:xfrm>
            <a:off x="7262813" y="2013884"/>
            <a:ext cx="1384300" cy="523875"/>
          </a:xfrm>
          <a:prstGeom prst="rect">
            <a:avLst/>
          </a:prstGeom>
          <a:noFill/>
          <a:ln w="9525">
            <a:noFill/>
            <a:miter lim="800000"/>
            <a:headEnd/>
            <a:tailEnd/>
          </a:ln>
        </p:spPr>
        <p:txBody>
          <a:bodyPr>
            <a:spAutoFit/>
          </a:bodyPr>
          <a:lstStyle/>
          <a:p>
            <a:pPr algn="ctr"/>
            <a:r>
              <a:rPr lang="en-US" sz="1400">
                <a:solidFill>
                  <a:srgbClr val="0000FF"/>
                </a:solidFill>
              </a:rPr>
              <a:t>Laminate Configuration</a:t>
            </a:r>
          </a:p>
        </p:txBody>
      </p:sp>
      <p:sp>
        <p:nvSpPr>
          <p:cNvPr id="39" name="Pentagon 38"/>
          <p:cNvSpPr/>
          <p:nvPr/>
        </p:nvSpPr>
        <p:spPr bwMode="auto">
          <a:xfrm>
            <a:off x="2059902" y="2232862"/>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
        <p:nvSpPr>
          <p:cNvPr id="40" name="Rectangle 29"/>
          <p:cNvSpPr>
            <a:spLocks noChangeArrowheads="1"/>
          </p:cNvSpPr>
          <p:nvPr/>
        </p:nvSpPr>
        <p:spPr bwMode="auto">
          <a:xfrm>
            <a:off x="2530475" y="2442509"/>
            <a:ext cx="4070110" cy="911225"/>
          </a:xfrm>
          <a:prstGeom prst="rect">
            <a:avLst/>
          </a:prstGeom>
          <a:noFill/>
          <a:ln w="22225" algn="ctr">
            <a:solidFill>
              <a:srgbClr val="C00000"/>
            </a:solidFill>
            <a:round/>
            <a:headEnd/>
            <a:tailEnd/>
          </a:ln>
        </p:spPr>
        <p:txBody>
          <a:bodyPr wrap="none" anchor="ctr"/>
          <a:lstStyle/>
          <a:p>
            <a:pPr algn="ctr"/>
            <a:endParaRPr lang="en-US"/>
          </a:p>
        </p:txBody>
      </p:sp>
      <p:cxnSp>
        <p:nvCxnSpPr>
          <p:cNvPr id="41" name="Straight Arrow Connector 30"/>
          <p:cNvCxnSpPr>
            <a:cxnSpLocks noChangeShapeType="1"/>
          </p:cNvCxnSpPr>
          <p:nvPr/>
        </p:nvCxnSpPr>
        <p:spPr bwMode="auto">
          <a:xfrm rot="10800000" flipV="1">
            <a:off x="6489700" y="4977747"/>
            <a:ext cx="674688" cy="311150"/>
          </a:xfrm>
          <a:prstGeom prst="straightConnector1">
            <a:avLst/>
          </a:prstGeom>
          <a:noFill/>
          <a:ln w="9525" algn="ctr">
            <a:solidFill>
              <a:schemeClr val="tx1"/>
            </a:solidFill>
            <a:round/>
            <a:headEnd/>
            <a:tailEnd type="arrow" w="med" len="med"/>
          </a:ln>
        </p:spPr>
      </p:cxnSp>
      <p:sp>
        <p:nvSpPr>
          <p:cNvPr id="42" name="TextBox 31"/>
          <p:cNvSpPr txBox="1">
            <a:spLocks noChangeArrowheads="1"/>
          </p:cNvSpPr>
          <p:nvPr/>
        </p:nvSpPr>
        <p:spPr bwMode="auto">
          <a:xfrm>
            <a:off x="7086600" y="4731684"/>
            <a:ext cx="1712913" cy="954088"/>
          </a:xfrm>
          <a:prstGeom prst="rect">
            <a:avLst/>
          </a:prstGeom>
          <a:noFill/>
          <a:ln w="9525">
            <a:noFill/>
            <a:miter lim="800000"/>
            <a:headEnd/>
            <a:tailEnd/>
          </a:ln>
        </p:spPr>
        <p:txBody>
          <a:bodyPr>
            <a:spAutoFit/>
          </a:bodyPr>
          <a:lstStyle/>
          <a:p>
            <a:pPr algn="ctr"/>
            <a:r>
              <a:rPr lang="en-US" sz="1400">
                <a:solidFill>
                  <a:srgbClr val="0000FF"/>
                </a:solidFill>
              </a:rPr>
              <a:t>BJSFM Message provided for error messages and user feedback</a:t>
            </a:r>
          </a:p>
        </p:txBody>
      </p:sp>
      <p:sp>
        <p:nvSpPr>
          <p:cNvPr id="43" name="Rectangle 32"/>
          <p:cNvSpPr>
            <a:spLocks noChangeArrowheads="1"/>
          </p:cNvSpPr>
          <p:nvPr/>
        </p:nvSpPr>
        <p:spPr bwMode="auto">
          <a:xfrm>
            <a:off x="2593975" y="3679172"/>
            <a:ext cx="1943100" cy="1281112"/>
          </a:xfrm>
          <a:prstGeom prst="rect">
            <a:avLst/>
          </a:prstGeom>
          <a:noFill/>
          <a:ln w="22225" algn="ctr">
            <a:solidFill>
              <a:srgbClr val="C00000"/>
            </a:solidFill>
            <a:round/>
            <a:headEnd/>
            <a:tailEnd/>
          </a:ln>
        </p:spPr>
        <p:txBody>
          <a:bodyPr wrap="none" anchor="ctr"/>
          <a:lstStyle/>
          <a:p>
            <a:pPr algn="ctr"/>
            <a:endParaRPr lang="en-US"/>
          </a:p>
        </p:txBody>
      </p:sp>
      <p:cxnSp>
        <p:nvCxnSpPr>
          <p:cNvPr id="44" name="Straight Arrow Connector 34"/>
          <p:cNvCxnSpPr>
            <a:cxnSpLocks noChangeShapeType="1"/>
          </p:cNvCxnSpPr>
          <p:nvPr/>
        </p:nvCxnSpPr>
        <p:spPr bwMode="auto">
          <a:xfrm>
            <a:off x="2122488" y="4001434"/>
            <a:ext cx="455612" cy="260350"/>
          </a:xfrm>
          <a:prstGeom prst="straightConnector1">
            <a:avLst/>
          </a:prstGeom>
          <a:noFill/>
          <a:ln w="9525" algn="ctr">
            <a:solidFill>
              <a:schemeClr val="tx1"/>
            </a:solidFill>
            <a:round/>
            <a:headEnd/>
            <a:tailEnd type="arrow" w="med" len="med"/>
          </a:ln>
        </p:spPr>
      </p:cxnSp>
      <p:sp>
        <p:nvSpPr>
          <p:cNvPr id="45" name="TextBox 37"/>
          <p:cNvSpPr txBox="1">
            <a:spLocks noChangeArrowheads="1"/>
          </p:cNvSpPr>
          <p:nvPr/>
        </p:nvSpPr>
        <p:spPr bwMode="auto">
          <a:xfrm>
            <a:off x="461963" y="3623609"/>
            <a:ext cx="1739900" cy="738188"/>
          </a:xfrm>
          <a:prstGeom prst="rect">
            <a:avLst/>
          </a:prstGeom>
          <a:noFill/>
          <a:ln w="9525">
            <a:noFill/>
            <a:miter lim="800000"/>
            <a:headEnd/>
            <a:tailEnd/>
          </a:ln>
        </p:spPr>
        <p:txBody>
          <a:bodyPr>
            <a:spAutoFit/>
          </a:bodyPr>
          <a:lstStyle/>
          <a:p>
            <a:pPr algn="ctr"/>
            <a:r>
              <a:rPr lang="en-US" sz="1400">
                <a:solidFill>
                  <a:srgbClr val="0000FF"/>
                </a:solidFill>
              </a:rPr>
              <a:t>Applied loads including ultimate factor</a:t>
            </a:r>
          </a:p>
        </p:txBody>
      </p:sp>
      <p:cxnSp>
        <p:nvCxnSpPr>
          <p:cNvPr id="46" name="Straight Arrow Connector 38"/>
          <p:cNvCxnSpPr>
            <a:cxnSpLocks noChangeShapeType="1"/>
          </p:cNvCxnSpPr>
          <p:nvPr/>
        </p:nvCxnSpPr>
        <p:spPr bwMode="auto">
          <a:xfrm flipV="1">
            <a:off x="2147888" y="5106334"/>
            <a:ext cx="412750" cy="111125"/>
          </a:xfrm>
          <a:prstGeom prst="straightConnector1">
            <a:avLst/>
          </a:prstGeom>
          <a:noFill/>
          <a:ln w="9525" algn="ctr">
            <a:solidFill>
              <a:schemeClr val="tx1"/>
            </a:solidFill>
            <a:round/>
            <a:headEnd/>
            <a:tailEnd type="arrow" w="med" len="med"/>
          </a:ln>
        </p:spPr>
      </p:cxnSp>
      <p:sp>
        <p:nvSpPr>
          <p:cNvPr id="47" name="TextBox 40"/>
          <p:cNvSpPr txBox="1">
            <a:spLocks noChangeArrowheads="1"/>
          </p:cNvSpPr>
          <p:nvPr/>
        </p:nvSpPr>
        <p:spPr bwMode="auto">
          <a:xfrm>
            <a:off x="836613" y="4974572"/>
            <a:ext cx="1303337" cy="523875"/>
          </a:xfrm>
          <a:prstGeom prst="rect">
            <a:avLst/>
          </a:prstGeom>
          <a:noFill/>
          <a:ln w="9525">
            <a:noFill/>
            <a:miter lim="800000"/>
            <a:headEnd/>
            <a:tailEnd/>
          </a:ln>
        </p:spPr>
        <p:txBody>
          <a:bodyPr>
            <a:spAutoFit/>
          </a:bodyPr>
          <a:lstStyle/>
          <a:p>
            <a:pPr algn="ctr"/>
            <a:r>
              <a:rPr lang="en-US" sz="1400">
                <a:solidFill>
                  <a:srgbClr val="0000FF"/>
                </a:solidFill>
              </a:rPr>
              <a:t>Critical Load condition</a:t>
            </a:r>
          </a:p>
        </p:txBody>
      </p:sp>
      <p:cxnSp>
        <p:nvCxnSpPr>
          <p:cNvPr id="51" name="Straight Arrow Connector 48"/>
          <p:cNvCxnSpPr>
            <a:cxnSpLocks noChangeShapeType="1"/>
            <a:stCxn id="52" idx="1"/>
          </p:cNvCxnSpPr>
          <p:nvPr/>
        </p:nvCxnSpPr>
        <p:spPr bwMode="auto">
          <a:xfrm rot="10800000" flipV="1">
            <a:off x="6383338" y="3166409"/>
            <a:ext cx="863600" cy="701675"/>
          </a:xfrm>
          <a:prstGeom prst="straightConnector1">
            <a:avLst/>
          </a:prstGeom>
          <a:noFill/>
          <a:ln w="9525" algn="ctr">
            <a:solidFill>
              <a:schemeClr val="tx1"/>
            </a:solidFill>
            <a:round/>
            <a:headEnd/>
            <a:tailEnd type="arrow" w="med" len="med"/>
          </a:ln>
        </p:spPr>
      </p:cxnSp>
      <p:sp>
        <p:nvSpPr>
          <p:cNvPr id="52" name="TextBox 49"/>
          <p:cNvSpPr txBox="1">
            <a:spLocks noChangeArrowheads="1"/>
          </p:cNvSpPr>
          <p:nvPr/>
        </p:nvSpPr>
        <p:spPr bwMode="auto">
          <a:xfrm>
            <a:off x="7246938" y="2796522"/>
            <a:ext cx="1384300" cy="738187"/>
          </a:xfrm>
          <a:prstGeom prst="rect">
            <a:avLst/>
          </a:prstGeom>
          <a:noFill/>
          <a:ln w="9525">
            <a:noFill/>
            <a:miter lim="800000"/>
            <a:headEnd/>
            <a:tailEnd/>
          </a:ln>
        </p:spPr>
        <p:txBody>
          <a:bodyPr>
            <a:spAutoFit/>
          </a:bodyPr>
          <a:lstStyle/>
          <a:p>
            <a:pPr algn="ctr"/>
            <a:r>
              <a:rPr lang="en-US" sz="1400">
                <a:solidFill>
                  <a:srgbClr val="0000FF"/>
                </a:solidFill>
              </a:rPr>
              <a:t>Analysis characteristic distance</a:t>
            </a:r>
          </a:p>
        </p:txBody>
      </p:sp>
      <p:cxnSp>
        <p:nvCxnSpPr>
          <p:cNvPr id="53" name="Straight Arrow Connector 51"/>
          <p:cNvCxnSpPr>
            <a:cxnSpLocks noChangeShapeType="1"/>
          </p:cNvCxnSpPr>
          <p:nvPr/>
        </p:nvCxnSpPr>
        <p:spPr bwMode="auto">
          <a:xfrm rot="10800000" flipV="1">
            <a:off x="6391275" y="3993497"/>
            <a:ext cx="782638" cy="371475"/>
          </a:xfrm>
          <a:prstGeom prst="straightConnector1">
            <a:avLst/>
          </a:prstGeom>
          <a:noFill/>
          <a:ln w="9525" algn="ctr">
            <a:solidFill>
              <a:schemeClr val="tx1"/>
            </a:solidFill>
            <a:round/>
            <a:headEnd/>
            <a:tailEnd type="arrow" w="med" len="med"/>
          </a:ln>
        </p:spPr>
      </p:cxnSp>
      <p:sp>
        <p:nvSpPr>
          <p:cNvPr id="54" name="TextBox 52"/>
          <p:cNvSpPr txBox="1">
            <a:spLocks noChangeArrowheads="1"/>
          </p:cNvSpPr>
          <p:nvPr/>
        </p:nvSpPr>
        <p:spPr bwMode="auto">
          <a:xfrm>
            <a:off x="7229475" y="3604559"/>
            <a:ext cx="1382713" cy="523875"/>
          </a:xfrm>
          <a:prstGeom prst="rect">
            <a:avLst/>
          </a:prstGeom>
          <a:noFill/>
          <a:ln w="9525">
            <a:noFill/>
            <a:miter lim="800000"/>
            <a:headEnd/>
            <a:tailEnd/>
          </a:ln>
        </p:spPr>
        <p:txBody>
          <a:bodyPr>
            <a:spAutoFit/>
          </a:bodyPr>
          <a:lstStyle/>
          <a:p>
            <a:pPr algn="ctr"/>
            <a:r>
              <a:rPr lang="en-US" sz="1400">
                <a:solidFill>
                  <a:srgbClr val="0000FF"/>
                </a:solidFill>
              </a:rPr>
              <a:t>Effective bearing Stress</a:t>
            </a:r>
          </a:p>
        </p:txBody>
      </p:sp>
      <p:sp>
        <p:nvSpPr>
          <p:cNvPr id="55" name="Pentagon 54"/>
          <p:cNvSpPr/>
          <p:nvPr/>
        </p:nvSpPr>
        <p:spPr bwMode="auto">
          <a:xfrm>
            <a:off x="852839" y="1505134"/>
            <a:ext cx="440533" cy="271462"/>
          </a:xfrm>
          <a:prstGeom prst="homePlat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sz="1600" b="1" dirty="0">
                <a:solidFill>
                  <a:schemeClr val="bg1"/>
                </a:solidFill>
                <a:latin typeface="Arial" charset="0"/>
              </a:rPr>
              <a:t>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BJSFM Enhancements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22" name="Rectangle 6"/>
          <p:cNvSpPr>
            <a:spLocks noChangeArrowheads="1"/>
          </p:cNvSpPr>
          <p:nvPr/>
        </p:nvSpPr>
        <p:spPr bwMode="auto">
          <a:xfrm>
            <a:off x="601663" y="723900"/>
            <a:ext cx="8310562" cy="6400800"/>
          </a:xfrm>
          <a:prstGeom prst="rect">
            <a:avLst/>
          </a:prstGeom>
          <a:noFill/>
          <a:ln w="9525">
            <a:noFill/>
            <a:miter lim="800000"/>
            <a:headEnd/>
            <a:tailEnd/>
          </a:ln>
        </p:spPr>
        <p:txBody>
          <a:bodyPr>
            <a:spAutoFit/>
          </a:bodyPr>
          <a:lstStyle/>
          <a:p>
            <a:r>
              <a:rPr lang="en-US" sz="2400" b="1"/>
              <a:t>BJSFM </a:t>
            </a:r>
            <a:r>
              <a:rPr lang="en-US" sz="2400" b="1">
                <a:solidFill>
                  <a:srgbClr val="0000FF"/>
                </a:solidFill>
              </a:rPr>
              <a:t>Future Enhancements </a:t>
            </a:r>
            <a:r>
              <a:rPr lang="en-US" sz="2400" b="1"/>
              <a:t>(2010)</a:t>
            </a:r>
          </a:p>
          <a:p>
            <a:endParaRPr lang="en-US" sz="1600" b="1"/>
          </a:p>
          <a:p>
            <a:pPr>
              <a:buFont typeface="Arial" charset="0"/>
              <a:buChar char="•"/>
            </a:pPr>
            <a:r>
              <a:rPr lang="en-US" b="1"/>
              <a:t> Test Correction Factors</a:t>
            </a:r>
          </a:p>
          <a:p>
            <a:pPr lvl="1">
              <a:buFont typeface="Arial" charset="0"/>
              <a:buChar char="•"/>
            </a:pPr>
            <a:r>
              <a:rPr lang="en-US" b="1"/>
              <a:t> </a:t>
            </a:r>
            <a:r>
              <a:rPr lang="en-US" sz="1600"/>
              <a:t>BJSFM Test Correction Factors will be stored as equations</a:t>
            </a:r>
          </a:p>
          <a:p>
            <a:pPr lvl="1">
              <a:buFont typeface="Arial" charset="0"/>
              <a:buChar char="•"/>
            </a:pPr>
            <a:r>
              <a:rPr lang="en-US" sz="1600"/>
              <a:t> BJSFM Correction factors calculated by Hypersizer using the input parameters such as hole diameter, thickness, %45 plies etc</a:t>
            </a:r>
          </a:p>
          <a:p>
            <a:endParaRPr lang="en-US" sz="1000" b="1"/>
          </a:p>
          <a:p>
            <a:pPr>
              <a:buFont typeface="Arial" charset="0"/>
              <a:buChar char="•"/>
            </a:pPr>
            <a:r>
              <a:rPr lang="en-US" b="1"/>
              <a:t>  BJSFM Fastener Database</a:t>
            </a:r>
          </a:p>
          <a:p>
            <a:pPr lvl="1">
              <a:buFont typeface="Arial" charset="0"/>
              <a:buChar char="•"/>
            </a:pPr>
            <a:r>
              <a:rPr lang="en-US"/>
              <a:t> </a:t>
            </a:r>
            <a:r>
              <a:rPr lang="en-US" sz="1600"/>
              <a:t>Fastener database will include customer preferred fasteners</a:t>
            </a:r>
          </a:p>
          <a:p>
            <a:pPr lvl="1">
              <a:buFont typeface="Arial" charset="0"/>
              <a:buChar char="•"/>
            </a:pPr>
            <a:r>
              <a:rPr lang="en-US" sz="1600"/>
              <a:t> Database parameters:</a:t>
            </a:r>
          </a:p>
          <a:p>
            <a:pPr lvl="2">
              <a:buFont typeface="Arial" charset="0"/>
              <a:buChar char="•"/>
            </a:pPr>
            <a:r>
              <a:rPr lang="en-US"/>
              <a:t> </a:t>
            </a:r>
            <a:r>
              <a:rPr lang="en-US" sz="1600"/>
              <a:t>Fastener Type (Csk etc)</a:t>
            </a:r>
          </a:p>
          <a:p>
            <a:pPr lvl="2">
              <a:buFont typeface="Arial" charset="0"/>
              <a:buChar char="•"/>
            </a:pPr>
            <a:r>
              <a:rPr lang="en-US" sz="1600"/>
              <a:t> Fastener Material</a:t>
            </a:r>
          </a:p>
          <a:p>
            <a:pPr lvl="2">
              <a:buFont typeface="Arial" charset="0"/>
              <a:buChar char="•"/>
            </a:pPr>
            <a:r>
              <a:rPr lang="en-US" sz="1600"/>
              <a:t> Diameter</a:t>
            </a:r>
          </a:p>
          <a:p>
            <a:pPr lvl="2">
              <a:buFont typeface="Arial" charset="0"/>
              <a:buChar char="•"/>
            </a:pPr>
            <a:r>
              <a:rPr lang="en-US" sz="1600"/>
              <a:t> Countersink depth</a:t>
            </a:r>
          </a:p>
          <a:p>
            <a:pPr lvl="2">
              <a:buFont typeface="Arial" charset="0"/>
              <a:buChar char="•"/>
            </a:pPr>
            <a:r>
              <a:rPr lang="en-US" sz="1600"/>
              <a:t> Head dimensions (Could be used for pull thru analysis)</a:t>
            </a:r>
          </a:p>
          <a:p>
            <a:pPr lvl="2">
              <a:buFont typeface="Arial" charset="0"/>
              <a:buChar char="•"/>
            </a:pPr>
            <a:r>
              <a:rPr lang="en-US" sz="1600"/>
              <a:t> Weight</a:t>
            </a:r>
          </a:p>
          <a:p>
            <a:pPr lvl="2">
              <a:buFont typeface="Arial" charset="0"/>
              <a:buChar char="•"/>
            </a:pPr>
            <a:r>
              <a:rPr lang="en-US" sz="1600"/>
              <a:t> Allowable shear (Include NEW fastener analysis)</a:t>
            </a:r>
          </a:p>
          <a:p>
            <a:pPr lvl="2">
              <a:buFont typeface="Arial" charset="0"/>
              <a:buChar char="•"/>
            </a:pPr>
            <a:r>
              <a:rPr lang="en-US" sz="1600"/>
              <a:t> Allowable tension</a:t>
            </a:r>
          </a:p>
          <a:p>
            <a:pPr lvl="2">
              <a:buFont typeface="Arial" charset="0"/>
              <a:buChar char="•"/>
            </a:pPr>
            <a:endParaRPr lang="en-US" sz="1600"/>
          </a:p>
          <a:p>
            <a:pPr>
              <a:buFont typeface="Arial" charset="0"/>
              <a:buChar char="•"/>
            </a:pPr>
            <a:r>
              <a:rPr lang="en-US" sz="1600"/>
              <a:t> </a:t>
            </a:r>
            <a:r>
              <a:rPr lang="en-US" b="1"/>
              <a:t>Automated Multiple Load Conditions</a:t>
            </a:r>
          </a:p>
          <a:p>
            <a:pPr lvl="1">
              <a:buFont typeface="Arial" charset="0"/>
              <a:buChar char="•"/>
            </a:pPr>
            <a:r>
              <a:rPr lang="en-US" sz="1600"/>
              <a:t> Hypersizer V5.8 automates application of bypass loads for multiple load cases</a:t>
            </a:r>
          </a:p>
          <a:p>
            <a:pPr lvl="1">
              <a:buFont typeface="Arial" charset="0"/>
              <a:buChar char="•"/>
            </a:pPr>
            <a:r>
              <a:rPr lang="en-US" sz="1600"/>
              <a:t> Future BJSFM will automate bolt load calculation</a:t>
            </a:r>
          </a:p>
          <a:p>
            <a:pPr lvl="1">
              <a:buFont typeface="Arial" charset="0"/>
              <a:buChar char="•"/>
            </a:pPr>
            <a:endParaRPr lang="en-US"/>
          </a:p>
          <a:p>
            <a:pPr lvl="1">
              <a:buFont typeface="Arial" charset="0"/>
              <a:buChar char="•"/>
            </a:pPr>
            <a:endParaRPr lang="en-US" sz="1000" b="1"/>
          </a:p>
          <a:p>
            <a:pPr>
              <a:buFont typeface="Arial" charset="0"/>
              <a:buChar cha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67967" y="1840478"/>
            <a:ext cx="6801862" cy="258532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Object Model </a:t>
            </a: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Based</a:t>
            </a:r>
            <a:endPar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Data Management</a:t>
            </a:r>
          </a:p>
          <a:p>
            <a:pPr algn="ctr"/>
            <a:r>
              <a:rPr lang="en-US" sz="5400" b="1" cap="none" spc="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Spreadsheets</a:t>
            </a:r>
            <a:endParaRPr lang="en-US" sz="5400" b="1" cap="none" spc="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lvl="0" defTabSz="966788">
              <a:defRPr/>
            </a:pPr>
            <a:r>
              <a:rPr kumimoji="1" lang="en-US" sz="2800" b="1" kern="0" smtClean="0">
                <a:latin typeface="+mj-lt"/>
                <a:ea typeface="+mj-ea"/>
              </a:rPr>
              <a:t>Data Management Spreadsheets</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655253" y="777392"/>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b="1" kern="0" noProof="0" smtClean="0"/>
              <a:t>Spreadsheets that use the HyperSizer Object model have been developed that allow the user to:</a:t>
            </a:r>
          </a:p>
          <a:p>
            <a:pPr marL="820738" lvl="1" indent="-363538" defTabSz="966788">
              <a:spcBef>
                <a:spcPct val="20000"/>
              </a:spcBef>
              <a:spcAft>
                <a:spcPts val="600"/>
              </a:spcAft>
              <a:buClr>
                <a:srgbClr val="3D33FD"/>
              </a:buClr>
              <a:buSzPct val="80000"/>
              <a:buFont typeface="Arial" charset="0"/>
              <a:buChar char="•"/>
              <a:defRPr/>
            </a:pPr>
            <a:r>
              <a:rPr kumimoji="1" lang="en-US" b="1" kern="0" smtClean="0"/>
              <a:t>Extract Assembly, Group, Component results</a:t>
            </a:r>
          </a:p>
          <a:p>
            <a:pPr marL="820738" lvl="1" indent="-363538" defTabSz="966788">
              <a:spcBef>
                <a:spcPct val="20000"/>
              </a:spcBef>
              <a:spcAft>
                <a:spcPts val="600"/>
              </a:spcAft>
              <a:buClr>
                <a:srgbClr val="3D33FD"/>
              </a:buClr>
              <a:buSzPct val="80000"/>
              <a:buFont typeface="Arial" charset="0"/>
              <a:buChar char="•"/>
              <a:defRPr/>
            </a:pPr>
            <a:r>
              <a:rPr kumimoji="1" lang="en-US" b="1" kern="0" noProof="0" smtClean="0"/>
              <a:t>Set Component Properties</a:t>
            </a:r>
          </a:p>
          <a:p>
            <a:pPr marL="820738" lvl="1" indent="-363538" defTabSz="966788">
              <a:spcBef>
                <a:spcPct val="20000"/>
              </a:spcBef>
              <a:spcAft>
                <a:spcPts val="600"/>
              </a:spcAft>
              <a:buClr>
                <a:srgbClr val="3D33FD"/>
              </a:buClr>
              <a:buSzPct val="80000"/>
              <a:buFont typeface="Arial" charset="0"/>
              <a:buChar char="•"/>
              <a:defRPr/>
            </a:pPr>
            <a:r>
              <a:rPr kumimoji="1" lang="en-US" b="1" kern="0" smtClean="0"/>
              <a:t>Most HyperSizer Data Quantities are available including:</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Sizing Variables</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Loads</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Materials</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BJSFM Input/Output</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Sizing Results</a:t>
            </a:r>
          </a:p>
          <a:p>
            <a:pPr marL="1277938" lvl="2" indent="-363538" defTabSz="966788">
              <a:spcBef>
                <a:spcPct val="20000"/>
              </a:spcBef>
              <a:spcAft>
                <a:spcPts val="600"/>
              </a:spcAft>
              <a:buClr>
                <a:srgbClr val="3D33FD"/>
              </a:buClr>
              <a:buSzPct val="80000"/>
              <a:buFont typeface="Arial" charset="0"/>
              <a:buChar char="•"/>
              <a:defRPr/>
            </a:pPr>
            <a:r>
              <a:rPr kumimoji="1" lang="en-US" b="1" kern="0" smtClean="0"/>
              <a:t>Other (e.g. Xspan, Yspan, etc.)</a:t>
            </a:r>
          </a:p>
          <a:p>
            <a:pPr marL="363538" indent="-363538" defTabSz="966788">
              <a:spcBef>
                <a:spcPct val="20000"/>
              </a:spcBef>
              <a:spcAft>
                <a:spcPts val="600"/>
              </a:spcAft>
              <a:buClr>
                <a:srgbClr val="3D33FD"/>
              </a:buClr>
              <a:buSzPct val="80000"/>
              <a:buFont typeface="Arial" charset="0"/>
              <a:buChar char="•"/>
              <a:defRPr/>
            </a:pPr>
            <a:r>
              <a:rPr kumimoji="1" lang="en-US" b="1" kern="0" noProof="0" smtClean="0"/>
              <a:t>Source code behind spreadsheets is open and fully commented for easy customization</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b="1" kern="0" noProof="0" smtClean="0"/>
              <a:t>Data Management Spreadsheet available at:</a:t>
            </a:r>
          </a:p>
          <a:p>
            <a:pPr marL="820738" lvl="1" indent="-363538" defTabSz="966788">
              <a:spcBef>
                <a:spcPct val="20000"/>
              </a:spcBef>
              <a:spcAft>
                <a:spcPts val="600"/>
              </a:spcAft>
              <a:buClr>
                <a:srgbClr val="3D33FD"/>
              </a:buClr>
              <a:buSzPct val="80000"/>
              <a:buFont typeface="Arial" charset="0"/>
              <a:buChar char="•"/>
              <a:defRPr/>
            </a:pPr>
            <a:r>
              <a:rPr kumimoji="1" lang="en-US" b="1" kern="0" smtClean="0">
                <a:hlinkClick r:id="rId2"/>
              </a:rPr>
              <a:t>http</a:t>
            </a:r>
            <a:r>
              <a:rPr kumimoji="1" lang="en-US" b="1" kern="0" smtClean="0">
                <a:hlinkClick r:id="rId2"/>
              </a:rPr>
              <a:t>://</a:t>
            </a:r>
            <a:r>
              <a:rPr kumimoji="1" lang="en-US" b="1" kern="0" smtClean="0">
                <a:hlinkClick r:id="rId2"/>
              </a:rPr>
              <a:t>hypersizer.com/software-downloads.html</a:t>
            </a:r>
            <a:endParaRPr kumimoji="1" lang="en-US" b="1" kern="0" smtClean="0"/>
          </a:p>
          <a:p>
            <a:pPr marL="820738" lvl="1" indent="-363538" defTabSz="966788">
              <a:spcBef>
                <a:spcPct val="20000"/>
              </a:spcBef>
              <a:spcAft>
                <a:spcPts val="600"/>
              </a:spcAft>
              <a:buClr>
                <a:srgbClr val="3D33FD"/>
              </a:buClr>
              <a:buSzPct val="80000"/>
              <a:buFont typeface="Arial" charset="0"/>
              <a:buChar char="•"/>
              <a:defRPr/>
            </a:pPr>
            <a:endParaRPr kumimoji="1" lang="en-US" b="1" i="0" u="none" strike="noStrike" kern="0" cap="none" spc="0" normalizeH="0" baseline="0" noProof="0" smtClean="0">
              <a:ln>
                <a:noFill/>
              </a:ln>
              <a:solidFill>
                <a:schemeClr val="tx1"/>
              </a:solidFill>
              <a:effectLst/>
              <a:uLnTx/>
              <a:uFillTx/>
              <a:latin typeface="Arial" charset="0"/>
              <a:ea typeface="+mn-ea"/>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Data</a:t>
            </a:r>
            <a:r>
              <a:rPr kumimoji="1" lang="en-US" sz="2800" b="1" i="0" u="none" strike="noStrike" kern="0" cap="none" spc="0" normalizeH="0" noProof="0" smtClean="0">
                <a:ln>
                  <a:noFill/>
                </a:ln>
                <a:solidFill>
                  <a:schemeClr val="tx1"/>
                </a:solidFill>
                <a:effectLst/>
                <a:uLnTx/>
                <a:uFillTx/>
                <a:latin typeface="+mj-lt"/>
                <a:ea typeface="+mj-ea"/>
                <a:cs typeface="Arial" charset="0"/>
              </a:rPr>
              <a:t> Management Spreadsheets</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655253" y="777392"/>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Spreadsheet for Setting Component Variables</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b="1" kern="0" smtClean="0"/>
              <a:t>Select a Database , Project, Group, and Component</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b="1" kern="0" smtClean="0"/>
              <a:t>Specify component numbers and select component variables to set (for example, Nx, Limit Load Factor, Ultimage Load Factor)</a:t>
            </a:r>
            <a:endParaRPr kumimoji="1" lang="en-US" sz="1800" b="1" i="0" u="none" strike="noStrike" kern="0" cap="none" spc="0" normalizeH="0" baseline="0" noProof="0" smtClean="0">
              <a:ln>
                <a:noFill/>
              </a:ln>
              <a:solidFill>
                <a:schemeClr val="tx1"/>
              </a:solidFill>
              <a:effectLst/>
              <a:uLnTx/>
              <a:uFillTx/>
              <a:latin typeface="Arial" charset="0"/>
              <a:ea typeface="+mn-ea"/>
              <a:cs typeface="Arial" charset="0"/>
            </a:endParaRPr>
          </a:p>
        </p:txBody>
      </p:sp>
      <p:pic>
        <p:nvPicPr>
          <p:cNvPr id="20" name="Picture 2"/>
          <p:cNvPicPr>
            <a:picLocks noChangeAspect="1" noChangeArrowheads="1"/>
          </p:cNvPicPr>
          <p:nvPr/>
        </p:nvPicPr>
        <p:blipFill>
          <a:blip r:embed="rId2" cstate="print"/>
          <a:srcRect/>
          <a:stretch>
            <a:fillRect/>
          </a:stretch>
        </p:blipFill>
        <p:spPr bwMode="auto">
          <a:xfrm>
            <a:off x="154858" y="2423360"/>
            <a:ext cx="8491633" cy="2617365"/>
          </a:xfrm>
          <a:prstGeom prst="rect">
            <a:avLst/>
          </a:prstGeom>
          <a:noFill/>
          <a:ln w="9525">
            <a:noFill/>
            <a:miter lim="800000"/>
            <a:headEnd/>
            <a:tailEnd/>
          </a:ln>
          <a:effectLst/>
        </p:spPr>
      </p:pic>
      <p:sp>
        <p:nvSpPr>
          <p:cNvPr id="22" name="Rectangle 5"/>
          <p:cNvSpPr txBox="1">
            <a:spLocks noChangeArrowheads="1"/>
          </p:cNvSpPr>
          <p:nvPr/>
        </p:nvSpPr>
        <p:spPr bwMode="auto">
          <a:xfrm>
            <a:off x="299872" y="5297247"/>
            <a:ext cx="8511985" cy="978998"/>
          </a:xfrm>
          <a:prstGeom prst="rect">
            <a:avLst/>
          </a:prstGeom>
          <a:noFill/>
          <a:ln w="9525">
            <a:noFill/>
            <a:miter lim="800000"/>
            <a:headEnd/>
            <a:tailEnd/>
          </a:ln>
        </p:spPr>
        <p:txBody>
          <a:bodyPr vert="horz" wrap="square" lIns="91195" tIns="45600" rIns="91195" bIns="45600" numCol="1" anchor="t" anchorCtr="0" compatLnSpc="1">
            <a:prstTxWarp prst="textNoShape">
              <a:avLst/>
            </a:prstTxWarp>
          </a:bodyPr>
          <a:lstStyle/>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r>
              <a:rPr kumimoji="1" lang="en-US" sz="1600" kern="0" dirty="0" smtClean="0">
                <a:latin typeface="Arial" pitchFamily="34" charset="0"/>
                <a:cs typeface="Arial" pitchFamily="34" charset="0"/>
              </a:rPr>
              <a:t>Use the browser to find the desired database and project, then </a:t>
            </a:r>
            <a:r>
              <a:rPr kumimoji="1" lang="en-US" sz="1600" kern="0" smtClean="0">
                <a:latin typeface="Arial" pitchFamily="34" charset="0"/>
                <a:cs typeface="Arial" pitchFamily="34" charset="0"/>
              </a:rPr>
              <a:t>select </a:t>
            </a:r>
            <a:r>
              <a:rPr kumimoji="1" lang="en-US" sz="1600" kern="0" smtClean="0">
                <a:latin typeface="Arial" pitchFamily="34" charset="0"/>
                <a:cs typeface="Arial" pitchFamily="34" charset="0"/>
              </a:rPr>
              <a:t>“Set Selected Project to Worksheet</a:t>
            </a:r>
            <a:r>
              <a:rPr kumimoji="1" lang="en-US" sz="1600" kern="0" dirty="0" smtClean="0">
                <a:latin typeface="Arial" pitchFamily="34" charset="0"/>
                <a:cs typeface="Arial" pitchFamily="34" charset="0"/>
              </a:rPr>
              <a:t>”</a:t>
            </a: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r>
              <a:rPr kumimoji="1" lang="en-US" sz="1600" kern="0" dirty="0" smtClean="0">
                <a:latin typeface="Arial" pitchFamily="34" charset="0"/>
                <a:cs typeface="Arial" pitchFamily="34" charset="0"/>
              </a:rPr>
              <a:t>Notice the active database and project are listed in the upper section of the workbook for reference</a:t>
            </a:r>
            <a:br>
              <a:rPr kumimoji="1" lang="en-US" sz="1600" kern="0" dirty="0" smtClean="0">
                <a:latin typeface="Arial" pitchFamily="34" charset="0"/>
                <a:cs typeface="Arial" pitchFamily="34" charset="0"/>
              </a:rPr>
            </a:b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pitchFamily="34" charset="0"/>
              <a:buNone/>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pitchFamily="34" charset="0"/>
              <a:buNone/>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760413" marR="0" lvl="1" indent="-363538" algn="l" defTabSz="966788" rtl="0" eaLnBrk="1" fontAlgn="base" latinLnBrk="0" hangingPunct="1">
              <a:lnSpc>
                <a:spcPct val="80000"/>
              </a:lnSpc>
              <a:spcBef>
                <a:spcPct val="20000"/>
              </a:spcBef>
              <a:spcAft>
                <a:spcPct val="0"/>
              </a:spcAft>
              <a:buClr>
                <a:srgbClr val="3D33FD"/>
              </a:buClr>
              <a:buSzPct val="155000"/>
              <a:buFont typeface="Arial" charset="0"/>
              <a:buChar char="•"/>
              <a:tabLst/>
              <a:defRPr/>
            </a:pPr>
            <a:endParaRPr kumimoji="1" lang="en-US" sz="1400" b="1" i="0" u="none" strike="noStrike" kern="0" cap="none" spc="0" normalizeH="0" baseline="0" noProof="0" dirty="0" smtClean="0">
              <a:ln>
                <a:noFill/>
              </a:ln>
              <a:solidFill>
                <a:schemeClr val="tx1"/>
              </a:solidFill>
              <a:effectLst/>
              <a:uLnTx/>
              <a:uFillTx/>
              <a:latin typeface="Arial" pitchFamily="34" charset="0"/>
              <a:cs typeface="Arial" pitchFamily="34" charset="0"/>
            </a:endParaRPr>
          </a:p>
        </p:txBody>
      </p:sp>
      <p:sp>
        <p:nvSpPr>
          <p:cNvPr id="23" name="Rectangle 22"/>
          <p:cNvSpPr/>
          <p:nvPr/>
        </p:nvSpPr>
        <p:spPr bwMode="auto">
          <a:xfrm>
            <a:off x="1712177" y="3070019"/>
            <a:ext cx="3113396" cy="271296"/>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57346" name="Picture 2"/>
          <p:cNvPicPr>
            <a:picLocks noChangeAspect="1" noChangeArrowheads="1"/>
          </p:cNvPicPr>
          <p:nvPr/>
        </p:nvPicPr>
        <p:blipFill>
          <a:blip r:embed="rId3" cstate="print"/>
          <a:srcRect/>
          <a:stretch>
            <a:fillRect/>
          </a:stretch>
        </p:blipFill>
        <p:spPr bwMode="auto">
          <a:xfrm>
            <a:off x="5525895" y="2297526"/>
            <a:ext cx="3441704" cy="298908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lvl="0" defTabSz="966788">
              <a:defRPr/>
            </a:pPr>
            <a:r>
              <a:rPr kumimoji="1" lang="en-US" sz="2800" b="1" kern="0" smtClean="0">
                <a:latin typeface="+mj-lt"/>
                <a:ea typeface="+mj-ea"/>
              </a:rPr>
              <a:t>Data Management Spreadsheets</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655253" y="777392"/>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Press the View Keywords button to retreive the list of available data</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entities for column headings</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b="1" kern="0" baseline="0" smtClean="0"/>
              <a:t>The</a:t>
            </a:r>
            <a:r>
              <a:rPr kumimoji="1" lang="en-US" b="1" kern="0" smtClean="0"/>
              <a:t> spreadsheet dynamically detects which data to place in each column based on keywords</a:t>
            </a:r>
            <a:endParaRPr kumimoji="1" lang="en-US" sz="1800" b="1" i="0" u="none" strike="noStrike" kern="0" cap="none" spc="0" normalizeH="0" baseline="0" noProof="0" smtClean="0">
              <a:ln>
                <a:noFill/>
              </a:ln>
              <a:solidFill>
                <a:schemeClr val="tx1"/>
              </a:solidFill>
              <a:effectLst/>
              <a:uLnTx/>
              <a:uFillTx/>
              <a:latin typeface="Arial" charset="0"/>
              <a:ea typeface="+mn-ea"/>
              <a:cs typeface="Arial" charset="0"/>
            </a:endParaRPr>
          </a:p>
        </p:txBody>
      </p:sp>
      <p:pic>
        <p:nvPicPr>
          <p:cNvPr id="9" name="Picture 2"/>
          <p:cNvPicPr>
            <a:picLocks noChangeAspect="1" noChangeArrowheads="1"/>
          </p:cNvPicPr>
          <p:nvPr/>
        </p:nvPicPr>
        <p:blipFill>
          <a:blip r:embed="rId2" cstate="print"/>
          <a:srcRect/>
          <a:stretch>
            <a:fillRect/>
          </a:stretch>
        </p:blipFill>
        <p:spPr bwMode="auto">
          <a:xfrm>
            <a:off x="396659" y="2083137"/>
            <a:ext cx="8462753" cy="915035"/>
          </a:xfrm>
          <a:prstGeom prst="rect">
            <a:avLst/>
          </a:prstGeom>
          <a:noFill/>
          <a:ln w="9525">
            <a:noFill/>
            <a:miter lim="800000"/>
            <a:headEnd/>
            <a:tailEnd/>
          </a:ln>
        </p:spPr>
      </p:pic>
      <p:sp>
        <p:nvSpPr>
          <p:cNvPr id="10" name="Rectangle 5"/>
          <p:cNvSpPr txBox="1">
            <a:spLocks noChangeArrowheads="1"/>
          </p:cNvSpPr>
          <p:nvPr/>
        </p:nvSpPr>
        <p:spPr bwMode="auto">
          <a:xfrm>
            <a:off x="307913" y="3078355"/>
            <a:ext cx="3845408" cy="1748618"/>
          </a:xfrm>
          <a:prstGeom prst="rect">
            <a:avLst/>
          </a:prstGeom>
          <a:noFill/>
          <a:ln w="9525">
            <a:noFill/>
            <a:miter lim="800000"/>
            <a:headEnd/>
            <a:tailEnd/>
          </a:ln>
        </p:spPr>
        <p:txBody>
          <a:bodyPr vert="horz" wrap="square" lIns="91195" tIns="45600" rIns="91195" bIns="45600" numCol="1" anchor="t" anchorCtr="0" compatLnSpc="1">
            <a:prstTxWarp prst="textNoShape">
              <a:avLst/>
            </a:prstTxWarp>
          </a:bodyPr>
          <a:lstStyle/>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r>
              <a:rPr kumimoji="1" lang="en-US" sz="1600" kern="0" dirty="0" smtClean="0">
                <a:latin typeface="Arial" pitchFamily="34" charset="0"/>
                <a:cs typeface="Arial" pitchFamily="34" charset="0"/>
              </a:rPr>
              <a:t>To add a Keyword, browse the Keyword Listing Form</a:t>
            </a: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r>
              <a:rPr kumimoji="1" lang="en-US" sz="1600" kern="0" dirty="0" smtClean="0">
                <a:latin typeface="Arial" pitchFamily="34" charset="0"/>
                <a:cs typeface="Arial" pitchFamily="34" charset="0"/>
              </a:rPr>
              <a:t>Copy the desired Keyword to the workbook in row A</a:t>
            </a: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pitchFamily="34" charset="0"/>
              <a:buNone/>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pitchFamily="34" charset="0"/>
              <a:buNone/>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63538" marR="0" lvl="0" indent="-363538" algn="l" defTabSz="966788" rtl="0" eaLnBrk="1" fontAlgn="base" latinLnBrk="0" hangingPunct="1">
              <a:lnSpc>
                <a:spcPct val="100000"/>
              </a:lnSpc>
              <a:spcBef>
                <a:spcPct val="20000"/>
              </a:spcBef>
              <a:spcAft>
                <a:spcPct val="0"/>
              </a:spcAft>
              <a:buClr>
                <a:srgbClr val="3D33FD"/>
              </a:buClr>
              <a:buSzPct val="155000"/>
              <a:buFont typeface="Arial" charset="0"/>
              <a:buChar char="•"/>
              <a:tabLst/>
              <a:defRPr/>
            </a:pPr>
            <a:endParaRPr kumimoji="1" lang="en-US" sz="16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760413" marR="0" lvl="1" indent="-363538" algn="l" defTabSz="966788" rtl="0" eaLnBrk="1" fontAlgn="base" latinLnBrk="0" hangingPunct="1">
              <a:lnSpc>
                <a:spcPct val="80000"/>
              </a:lnSpc>
              <a:spcBef>
                <a:spcPct val="20000"/>
              </a:spcBef>
              <a:spcAft>
                <a:spcPct val="0"/>
              </a:spcAft>
              <a:buClr>
                <a:srgbClr val="3D33FD"/>
              </a:buClr>
              <a:buSzPct val="155000"/>
              <a:buFont typeface="Arial" charset="0"/>
              <a:buChar char="•"/>
              <a:tabLst/>
              <a:defRPr/>
            </a:pPr>
            <a:endParaRPr kumimoji="1" lang="en-US" sz="1400" b="1" i="0" u="none" strike="noStrike" kern="0" cap="none" spc="0" normalizeH="0" baseline="0" noProof="0" dirty="0" smtClean="0">
              <a:ln>
                <a:noFill/>
              </a:ln>
              <a:solidFill>
                <a:schemeClr val="tx1"/>
              </a:solidFill>
              <a:effectLst/>
              <a:uLnTx/>
              <a:uFillTx/>
              <a:latin typeface="Arial" pitchFamily="34" charset="0"/>
              <a:cs typeface="Arial" pitchFamily="34" charset="0"/>
            </a:endParaRPr>
          </a:p>
        </p:txBody>
      </p:sp>
      <p:pic>
        <p:nvPicPr>
          <p:cNvPr id="12" name="Picture 3"/>
          <p:cNvPicPr>
            <a:picLocks noChangeAspect="1" noChangeArrowheads="1"/>
          </p:cNvPicPr>
          <p:nvPr/>
        </p:nvPicPr>
        <p:blipFill>
          <a:blip r:embed="rId3" cstate="print"/>
          <a:srcRect/>
          <a:stretch>
            <a:fillRect/>
          </a:stretch>
        </p:blipFill>
        <p:spPr bwMode="auto">
          <a:xfrm>
            <a:off x="4260000" y="3054654"/>
            <a:ext cx="4360794" cy="3121058"/>
          </a:xfrm>
          <a:prstGeom prst="rect">
            <a:avLst/>
          </a:prstGeom>
          <a:noFill/>
          <a:ln w="9525">
            <a:noFill/>
            <a:miter lim="800000"/>
            <a:headEnd/>
            <a:tailEnd/>
          </a:ln>
        </p:spPr>
      </p:pic>
      <p:sp>
        <p:nvSpPr>
          <p:cNvPr id="14" name="TextBox 13"/>
          <p:cNvSpPr txBox="1"/>
          <p:nvPr/>
        </p:nvSpPr>
        <p:spPr>
          <a:xfrm>
            <a:off x="254820" y="4570832"/>
            <a:ext cx="3928380" cy="172970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defTabSz="966788">
              <a:spcBef>
                <a:spcPct val="20000"/>
              </a:spcBef>
              <a:buClr>
                <a:srgbClr val="3D33FD"/>
              </a:buClr>
              <a:buSzPct val="155000"/>
              <a:defRPr/>
            </a:pPr>
            <a:r>
              <a:rPr kumimoji="1" lang="en-US" sz="1400" kern="0" dirty="0" smtClean="0">
                <a:latin typeface="Arial" pitchFamily="34" charset="0"/>
                <a:cs typeface="Arial" pitchFamily="34" charset="0"/>
              </a:rPr>
              <a:t>General rules of thumb when working with Object model spreadsheet:</a:t>
            </a:r>
          </a:p>
          <a:p>
            <a:pPr marL="342900" indent="-342900" defTabSz="966788">
              <a:spcBef>
                <a:spcPct val="20000"/>
              </a:spcBef>
              <a:buClr>
                <a:srgbClr val="3D33FD"/>
              </a:buClr>
              <a:buSzPct val="100000"/>
              <a:buFontTx/>
              <a:buAutoNum type="arabicPeriod"/>
              <a:defRPr/>
            </a:pPr>
            <a:r>
              <a:rPr kumimoji="1" lang="en-US" sz="1400" kern="0" dirty="0" smtClean="0">
                <a:latin typeface="Arial" pitchFamily="34" charset="0"/>
                <a:cs typeface="Arial" pitchFamily="34" charset="0"/>
              </a:rPr>
              <a:t>Use Separate workbooks for separate databases</a:t>
            </a:r>
          </a:p>
          <a:p>
            <a:pPr marL="342900" lvl="0" indent="-342900" defTabSz="966788">
              <a:spcBef>
                <a:spcPct val="20000"/>
              </a:spcBef>
              <a:buClr>
                <a:srgbClr val="3D33FD"/>
              </a:buClr>
              <a:buSzPct val="100000"/>
              <a:buAutoNum type="arabicPeriod"/>
              <a:defRPr/>
            </a:pPr>
            <a:r>
              <a:rPr kumimoji="1" lang="en-US" sz="1400" kern="0" dirty="0" smtClean="0">
                <a:latin typeface="Arial" pitchFamily="34" charset="0"/>
                <a:cs typeface="Arial" pitchFamily="34" charset="0"/>
              </a:rPr>
              <a:t>Always list component number first</a:t>
            </a:r>
          </a:p>
          <a:p>
            <a:pPr marL="342900" lvl="0" indent="-342900" defTabSz="966788">
              <a:spcBef>
                <a:spcPct val="20000"/>
              </a:spcBef>
              <a:buClr>
                <a:srgbClr val="3D33FD"/>
              </a:buClr>
              <a:buSzPct val="100000"/>
              <a:buAutoNum type="arabicPeriod"/>
              <a:defRPr/>
            </a:pPr>
            <a:r>
              <a:rPr kumimoji="1" lang="en-US" sz="1400" kern="0" dirty="0" smtClean="0">
                <a:latin typeface="Arial" pitchFamily="34" charset="0"/>
                <a:cs typeface="Arial" pitchFamily="34" charset="0"/>
              </a:rPr>
              <a:t>Don’t leave gaps in Keyword Column A, HyperSizer will skip all vacant cells</a:t>
            </a:r>
          </a:p>
        </p:txBody>
      </p:sp>
      <p:sp>
        <p:nvSpPr>
          <p:cNvPr id="15" name="Rectangle 14"/>
          <p:cNvSpPr/>
          <p:nvPr/>
        </p:nvSpPr>
        <p:spPr bwMode="auto">
          <a:xfrm>
            <a:off x="585788" y="2491308"/>
            <a:ext cx="6793706" cy="142875"/>
          </a:xfrm>
          <a:prstGeom prst="rect">
            <a:avLst/>
          </a:prstGeom>
          <a:noFill/>
          <a:ln>
            <a:solidFill>
              <a:srgbClr val="CC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Setting Group</a:t>
            </a:r>
            <a:r>
              <a:rPr kumimoji="1" lang="en-US" sz="2800" b="1" i="0" u="none" strike="noStrike" kern="0" cap="none" spc="0" normalizeH="0" noProof="0" smtClean="0">
                <a:ln>
                  <a:noFill/>
                </a:ln>
                <a:solidFill>
                  <a:schemeClr val="tx1"/>
                </a:solidFill>
                <a:effectLst/>
                <a:uLnTx/>
                <a:uFillTx/>
                <a:latin typeface="+mj-lt"/>
                <a:ea typeface="+mj-ea"/>
                <a:cs typeface="Arial" charset="0"/>
              </a:rPr>
              <a:t> Variable Bounds </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299677" y="777392"/>
            <a:ext cx="8636853"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New in HyperSizer</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Version 5.8 is the ability to set individual Variable Bounds and Materials such as facesheet thickness min, max, number of permutations, and material</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endParaRPr kumimoji="1" lang="en-US" b="1" kern="0" baseline="0" smtClean="0"/>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noProof="0" smtClean="0">
                <a:ln>
                  <a:noFill/>
                </a:ln>
                <a:solidFill>
                  <a:schemeClr val="tx1"/>
                </a:solidFill>
                <a:effectLst/>
                <a:uLnTx/>
                <a:uFillTx/>
                <a:latin typeface="Arial" charset="0"/>
                <a:ea typeface="+mn-ea"/>
                <a:cs typeface="Arial" charset="0"/>
              </a:rPr>
              <a:t>With a Group Object, set the min, max and permutations such as:</a:t>
            </a:r>
          </a:p>
          <a:p>
            <a:pPr lvl="0" defTabSz="966788">
              <a:spcBef>
                <a:spcPct val="20000"/>
              </a:spcBef>
              <a:spcAft>
                <a:spcPts val="600"/>
              </a:spcAft>
              <a:buClr>
                <a:srgbClr val="3D33FD"/>
              </a:buClr>
              <a:buSzPct val="80000"/>
              <a:defRPr/>
            </a:pPr>
            <a:endParaRPr kumimoji="1" lang="en-US" sz="1000" b="1" kern="0" smtClean="0">
              <a:latin typeface="Courier New" pitchFamily="49" charset="0"/>
              <a:cs typeface="Courier New" pitchFamily="49" charset="0"/>
            </a:endParaRPr>
          </a:p>
          <a:p>
            <a:pPr lvl="1" defTabSz="966788">
              <a:spcBef>
                <a:spcPct val="20000"/>
              </a:spcBef>
              <a:spcAft>
                <a:spcPts val="600"/>
              </a:spcAft>
              <a:buClr>
                <a:srgbClr val="3D33FD"/>
              </a:buClr>
              <a:buSzPct val="80000"/>
              <a:defRPr/>
            </a:pPr>
            <a:r>
              <a:rPr kumimoji="1" lang="en-US" sz="1400" b="1" kern="0" smtClean="0">
                <a:latin typeface="Courier New" pitchFamily="49" charset="0"/>
                <a:cs typeface="Courier New" pitchFamily="49" charset="0"/>
              </a:rPr>
              <a:t>oGroup.VariableBound(vpdTopFace_ThicknessMaterial</a:t>
            </a:r>
            <a:r>
              <a:rPr kumimoji="1" lang="en-US" sz="1400" b="1" kern="0" smtClean="0">
                <a:latin typeface="Courier New" pitchFamily="49" charset="0"/>
                <a:cs typeface="Courier New" pitchFamily="49" charset="0"/>
              </a:rPr>
              <a:t>, </a:t>
            </a:r>
            <a:r>
              <a:rPr kumimoji="1" lang="en-US" sz="1400" b="1" kern="0" smtClean="0">
                <a:solidFill>
                  <a:srgbClr val="0000FF"/>
                </a:solidFill>
                <a:latin typeface="Courier New" pitchFamily="49" charset="0"/>
                <a:cs typeface="Courier New" pitchFamily="49" charset="0"/>
              </a:rPr>
              <a:t>vbdMinimumBound</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0.05</a:t>
            </a:r>
            <a:br>
              <a:rPr kumimoji="1" lang="en-US" sz="1400" b="1" kern="0" smtClean="0">
                <a:latin typeface="Courier New" pitchFamily="49" charset="0"/>
                <a:cs typeface="Courier New" pitchFamily="49" charset="0"/>
              </a:rPr>
            </a:br>
            <a:r>
              <a:rPr kumimoji="1" lang="en-US" sz="1400" b="1" kern="0" smtClean="0">
                <a:latin typeface="Courier New" pitchFamily="49" charset="0"/>
                <a:cs typeface="Courier New" pitchFamily="49" charset="0"/>
              </a:rPr>
              <a:t>oGroup.VariableBound(vpdTopFace_ThicknessMaterial</a:t>
            </a:r>
            <a:r>
              <a:rPr kumimoji="1" lang="en-US" sz="1400" b="1" kern="0" smtClean="0">
                <a:latin typeface="Courier New" pitchFamily="49" charset="0"/>
                <a:cs typeface="Courier New" pitchFamily="49" charset="0"/>
              </a:rPr>
              <a:t>, </a:t>
            </a:r>
            <a:r>
              <a:rPr kumimoji="1" lang="en-US" sz="1400" b="1" kern="0" smtClean="0">
                <a:solidFill>
                  <a:srgbClr val="00B050"/>
                </a:solidFill>
                <a:latin typeface="Courier New" pitchFamily="49" charset="0"/>
                <a:cs typeface="Courier New" pitchFamily="49" charset="0"/>
              </a:rPr>
              <a:t>vbdMaximumBound</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0.15</a:t>
            </a:r>
            <a:br>
              <a:rPr kumimoji="1" lang="en-US" sz="1400" b="1" kern="0" smtClean="0">
                <a:latin typeface="Courier New" pitchFamily="49" charset="0"/>
                <a:cs typeface="Courier New" pitchFamily="49" charset="0"/>
              </a:rPr>
            </a:br>
            <a:r>
              <a:rPr kumimoji="1" lang="en-US" sz="1400" b="1" kern="0" smtClean="0">
                <a:latin typeface="Courier New" pitchFamily="49" charset="0"/>
                <a:cs typeface="Courier New" pitchFamily="49" charset="0"/>
              </a:rPr>
              <a:t>oGroup.VariableBound(vpdTopFace_ThicknessMaterial</a:t>
            </a:r>
            <a:r>
              <a:rPr kumimoji="1" lang="en-US" sz="1400" b="1" kern="0" smtClean="0">
                <a:latin typeface="Courier New" pitchFamily="49" charset="0"/>
                <a:cs typeface="Courier New" pitchFamily="49" charset="0"/>
              </a:rPr>
              <a:t>, </a:t>
            </a:r>
            <a:r>
              <a:rPr kumimoji="1" lang="en-US" sz="1400" b="1" kern="0" smtClean="0">
                <a:solidFill>
                  <a:srgbClr val="FF0000"/>
                </a:solidFill>
                <a:latin typeface="Courier New" pitchFamily="49" charset="0"/>
                <a:cs typeface="Courier New" pitchFamily="49" charset="0"/>
              </a:rPr>
              <a:t>vbdPermutations</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 </a:t>
            </a:r>
            <a:r>
              <a:rPr kumimoji="1" lang="en-US" sz="1400" b="1" kern="0" smtClean="0">
                <a:latin typeface="Courier New" pitchFamily="49" charset="0"/>
                <a:cs typeface="Courier New" pitchFamily="49" charset="0"/>
              </a:rPr>
              <a:t>11</a:t>
            </a:r>
          </a:p>
          <a:p>
            <a:pPr lvl="1" defTabSz="966788">
              <a:spcBef>
                <a:spcPct val="20000"/>
              </a:spcBef>
              <a:spcAft>
                <a:spcPts val="600"/>
              </a:spcAft>
              <a:buClr>
                <a:srgbClr val="3D33FD"/>
              </a:buClr>
              <a:buSzPct val="80000"/>
              <a:defRPr/>
            </a:pPr>
            <a:r>
              <a:rPr kumimoji="1" lang="en-US" sz="1400" b="1" i="0" u="none" strike="noStrike" kern="0" cap="none" spc="0" normalizeH="0" baseline="0" noProof="0" smtClean="0">
                <a:ln>
                  <a:noFill/>
                </a:ln>
                <a:solidFill>
                  <a:schemeClr val="tx1"/>
                </a:solidFill>
                <a:effectLst/>
                <a:uLnTx/>
                <a:uFillTx/>
                <a:latin typeface="Courier New" pitchFamily="49" charset="0"/>
                <a:cs typeface="Courier New" pitchFamily="49" charset="0"/>
              </a:rPr>
              <a:t>oGroup.Save</a:t>
            </a:r>
            <a:r>
              <a:rPr kumimoji="1" lang="en-US" sz="1400" b="1" kern="0" smtClean="0">
                <a:latin typeface="Courier New" pitchFamily="49" charset="0"/>
                <a:cs typeface="Courier New" pitchFamily="49" charset="0"/>
              </a:rPr>
              <a:t/>
            </a:r>
            <a:br>
              <a:rPr kumimoji="1" lang="en-US" sz="1400" b="1" kern="0" smtClean="0">
                <a:latin typeface="Courier New" pitchFamily="49" charset="0"/>
                <a:cs typeface="Courier New" pitchFamily="49" charset="0"/>
              </a:rPr>
            </a:br>
            <a:r>
              <a:rPr kumimoji="1" lang="en-US" sz="1400" b="1" kern="0" smtClean="0">
                <a:latin typeface="Courier New" pitchFamily="49" charset="0"/>
                <a:cs typeface="Courier New" pitchFamily="49" charset="0"/>
              </a:rPr>
              <a:t>oGroup.Size</a:t>
            </a:r>
          </a:p>
          <a:p>
            <a:pPr lvl="1" defTabSz="966788">
              <a:spcBef>
                <a:spcPct val="20000"/>
              </a:spcBef>
              <a:spcAft>
                <a:spcPts val="600"/>
              </a:spcAft>
              <a:buClr>
                <a:srgbClr val="3D33FD"/>
              </a:buClr>
              <a:buSzPct val="80000"/>
              <a:defRPr/>
            </a:pPr>
            <a:endParaRPr kumimoji="1" lang="en-US" sz="1400" b="1" kern="0" smtClean="0">
              <a:latin typeface="Courier New" pitchFamily="49" charset="0"/>
              <a:cs typeface="Courier New" pitchFamily="49" charset="0"/>
            </a:endParaRPr>
          </a:p>
          <a:p>
            <a:pPr lvl="1" defTabSz="966788">
              <a:spcBef>
                <a:spcPct val="20000"/>
              </a:spcBef>
              <a:spcAft>
                <a:spcPts val="600"/>
              </a:spcAft>
              <a:buClr>
                <a:srgbClr val="3D33FD"/>
              </a:buClr>
              <a:buSzPct val="80000"/>
              <a:defRPr/>
            </a:pPr>
            <a:endParaRPr kumimoji="1" lang="en-US" sz="1400" b="1" kern="0" smtClean="0">
              <a:latin typeface="Courier New" pitchFamily="49" charset="0"/>
              <a:cs typeface="Courier New" pitchFamily="49" charset="0"/>
            </a:endParaRPr>
          </a:p>
          <a:p>
            <a:pPr lvl="1" defTabSz="966788">
              <a:spcBef>
                <a:spcPct val="20000"/>
              </a:spcBef>
              <a:spcAft>
                <a:spcPts val="600"/>
              </a:spcAft>
              <a:buClr>
                <a:srgbClr val="3D33FD"/>
              </a:buClr>
              <a:buSzPct val="80000"/>
              <a:defRPr/>
            </a:pPr>
            <a:endParaRPr kumimoji="1" lang="en-US" sz="1400" b="1" kern="0" smtClean="0">
              <a:latin typeface="Courier New" pitchFamily="49" charset="0"/>
              <a:cs typeface="Courier New" pitchFamily="49" charset="0"/>
            </a:endParaRPr>
          </a:p>
          <a:p>
            <a:pPr lvl="1" defTabSz="966788">
              <a:spcBef>
                <a:spcPct val="20000"/>
              </a:spcBef>
              <a:spcAft>
                <a:spcPts val="600"/>
              </a:spcAft>
              <a:buClr>
                <a:srgbClr val="3D33FD"/>
              </a:buClr>
              <a:buSzPct val="80000"/>
              <a:defRPr/>
            </a:pPr>
            <a:endParaRPr kumimoji="1" lang="en-US" sz="1400" b="1" kern="0" smtClean="0">
              <a:latin typeface="Courier New" pitchFamily="49" charset="0"/>
              <a:cs typeface="Courier New" pitchFamily="49" charset="0"/>
            </a:endParaRPr>
          </a:p>
          <a:p>
            <a:pPr lvl="1" defTabSz="966788">
              <a:spcBef>
                <a:spcPct val="20000"/>
              </a:spcBef>
              <a:spcAft>
                <a:spcPts val="600"/>
              </a:spcAft>
              <a:buClr>
                <a:srgbClr val="3D33FD"/>
              </a:buClr>
              <a:buSzPct val="80000"/>
              <a:defRPr/>
            </a:pPr>
            <a:r>
              <a:rPr kumimoji="1" lang="en-US" sz="1400" b="1" kern="0" smtClean="0">
                <a:latin typeface="Courier New" pitchFamily="49" charset="0"/>
                <a:cs typeface="Courier New" pitchFamily="49" charset="0"/>
              </a:rPr>
              <a:t>Msgbox </a:t>
            </a:r>
            <a:r>
              <a:rPr kumimoji="1" lang="en-US" sz="1400" b="1" kern="0" smtClean="0">
                <a:latin typeface="Courier New" pitchFamily="49" charset="0"/>
                <a:cs typeface="Courier New" pitchFamily="49" charset="0"/>
              </a:rPr>
              <a:t>oComponent.ResultVariable(vpdTopFace_ThicknessMaterial,1</a:t>
            </a:r>
            <a:r>
              <a:rPr kumimoji="1" lang="en-US" sz="1400" b="1" kern="0" smtClean="0">
                <a:latin typeface="Courier New" pitchFamily="49" charset="0"/>
                <a:cs typeface="Courier New" pitchFamily="49" charset="0"/>
              </a:rPr>
              <a:t>)</a:t>
            </a:r>
          </a:p>
          <a:p>
            <a:pPr lvl="1" defTabSz="966788">
              <a:spcBef>
                <a:spcPct val="20000"/>
              </a:spcBef>
              <a:spcAft>
                <a:spcPts val="600"/>
              </a:spcAft>
              <a:buClr>
                <a:srgbClr val="3D33FD"/>
              </a:buClr>
              <a:buSzPct val="80000"/>
              <a:defRPr/>
            </a:pPr>
            <a:endParaRPr kumimoji="1" lang="en-US" sz="1400" b="1" i="0" u="none" strike="noStrike" kern="0" cap="none" spc="0" normalizeH="0" baseline="0" noProof="0" smtClean="0">
              <a:ln>
                <a:noFill/>
              </a:ln>
              <a:solidFill>
                <a:schemeClr val="tx1"/>
              </a:solidFill>
              <a:effectLst/>
              <a:uLnTx/>
              <a:uFillTx/>
              <a:latin typeface="Courier New" pitchFamily="49" charset="0"/>
              <a:cs typeface="Courier New" pitchFamily="49" charset="0"/>
            </a:endParaRPr>
          </a:p>
        </p:txBody>
      </p:sp>
      <p:pic>
        <p:nvPicPr>
          <p:cNvPr id="58370" name="Picture 2"/>
          <p:cNvPicPr>
            <a:picLocks noChangeAspect="1" noChangeArrowheads="1"/>
          </p:cNvPicPr>
          <p:nvPr/>
        </p:nvPicPr>
        <p:blipFill>
          <a:blip r:embed="rId2" cstate="print"/>
          <a:srcRect/>
          <a:stretch>
            <a:fillRect/>
          </a:stretch>
        </p:blipFill>
        <p:spPr bwMode="auto">
          <a:xfrm>
            <a:off x="1713194" y="4123897"/>
            <a:ext cx="5372231" cy="1093561"/>
          </a:xfrm>
          <a:prstGeom prst="rect">
            <a:avLst/>
          </a:prstGeom>
          <a:noFill/>
          <a:ln w="9525">
            <a:noFill/>
            <a:miter lim="800000"/>
            <a:headEnd/>
            <a:tailEnd/>
          </a:ln>
        </p:spPr>
      </p:pic>
      <p:sp>
        <p:nvSpPr>
          <p:cNvPr id="22" name="Rectangle 21"/>
          <p:cNvSpPr/>
          <p:nvPr/>
        </p:nvSpPr>
        <p:spPr bwMode="auto">
          <a:xfrm>
            <a:off x="1775012" y="4725680"/>
            <a:ext cx="922084" cy="384202"/>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2735517" y="4725680"/>
            <a:ext cx="899031" cy="384202"/>
          </a:xfrm>
          <a:prstGeom prst="rect">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4" name="Rectangle 23"/>
          <p:cNvSpPr/>
          <p:nvPr/>
        </p:nvSpPr>
        <p:spPr bwMode="auto">
          <a:xfrm>
            <a:off x="3672969" y="4725680"/>
            <a:ext cx="945136" cy="384202"/>
          </a:xfrm>
          <a:prstGeom prst="rect">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4694945" y="4725680"/>
            <a:ext cx="1075764" cy="384202"/>
          </a:xfrm>
          <a:prstGeom prst="rect">
            <a:avLst/>
          </a:prstGeom>
          <a:noFill/>
          <a:ln w="2857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7" name="Rectangle 26"/>
          <p:cNvSpPr/>
          <p:nvPr/>
        </p:nvSpPr>
        <p:spPr bwMode="auto">
          <a:xfrm>
            <a:off x="1552174" y="5394191"/>
            <a:ext cx="6154911" cy="384202"/>
          </a:xfrm>
          <a:prstGeom prst="rect">
            <a:avLst/>
          </a:prstGeom>
          <a:noFill/>
          <a:ln w="2857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8" name="Rectangle 27"/>
          <p:cNvSpPr/>
          <p:nvPr/>
        </p:nvSpPr>
        <p:spPr bwMode="auto">
          <a:xfrm>
            <a:off x="8229600" y="2812355"/>
            <a:ext cx="583988" cy="222837"/>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9" name="Rectangle 28"/>
          <p:cNvSpPr/>
          <p:nvPr/>
        </p:nvSpPr>
        <p:spPr bwMode="auto">
          <a:xfrm>
            <a:off x="8229600" y="3035192"/>
            <a:ext cx="583988" cy="222837"/>
          </a:xfrm>
          <a:prstGeom prst="rect">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0" name="Rectangle 29"/>
          <p:cNvSpPr/>
          <p:nvPr/>
        </p:nvSpPr>
        <p:spPr bwMode="auto">
          <a:xfrm>
            <a:off x="8229600" y="3250345"/>
            <a:ext cx="583988" cy="222837"/>
          </a:xfrm>
          <a:prstGeom prst="rect">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25808" y="1840478"/>
            <a:ext cx="5686172" cy="258532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Improved </a:t>
            </a:r>
          </a:p>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Management of </a:t>
            </a:r>
          </a:p>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“Backdoor” data</a:t>
            </a:r>
            <a:endParaRPr lang="en-US"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6" name="Picture 6"/>
          <p:cNvPicPr>
            <a:picLocks noChangeAspect="1" noChangeArrowheads="1"/>
          </p:cNvPicPr>
          <p:nvPr/>
        </p:nvPicPr>
        <p:blipFill>
          <a:blip r:embed="rId2" cstate="print"/>
          <a:srcRect/>
          <a:stretch>
            <a:fillRect/>
          </a:stretch>
        </p:blipFill>
        <p:spPr bwMode="auto">
          <a:xfrm>
            <a:off x="3253119" y="2136160"/>
            <a:ext cx="5090072" cy="4041802"/>
          </a:xfrm>
          <a:prstGeom prst="rect">
            <a:avLst/>
          </a:prstGeom>
          <a:noFill/>
          <a:ln w="9525">
            <a:noFill/>
            <a:miter lim="800000"/>
            <a:headEnd/>
            <a:tailEnd/>
          </a:ln>
        </p:spPr>
      </p:pic>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Backdoor Data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655253" y="777392"/>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Default and Project Based Backdoor Data can now be entered through the Database Explorer</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Tree</a:t>
            </a:r>
          </a:p>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Support</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for the ASCII based, “HyperSizer.HBD” file has been discontinued (default values now entered through database)</a:t>
            </a:r>
            <a:endParaRPr kumimoji="1" lang="en-US" sz="1800" b="1" i="0" u="none" strike="noStrike" kern="0" cap="none" spc="0" normalizeH="0" baseline="0" noProof="0" smtClean="0">
              <a:ln>
                <a:noFill/>
              </a:ln>
              <a:solidFill>
                <a:schemeClr val="tx1"/>
              </a:solidFill>
              <a:effectLst/>
              <a:uLnTx/>
              <a:uFillTx/>
              <a:latin typeface="Arial" charset="0"/>
              <a:ea typeface="+mn-ea"/>
              <a:cs typeface="Arial" charset="0"/>
            </a:endParaRPr>
          </a:p>
        </p:txBody>
      </p:sp>
      <p:pic>
        <p:nvPicPr>
          <p:cNvPr id="81923" name="Picture 3"/>
          <p:cNvPicPr>
            <a:picLocks noChangeAspect="1" noChangeArrowheads="1"/>
          </p:cNvPicPr>
          <p:nvPr/>
        </p:nvPicPr>
        <p:blipFill>
          <a:blip r:embed="rId3" cstate="print"/>
          <a:srcRect/>
          <a:stretch>
            <a:fillRect/>
          </a:stretch>
        </p:blipFill>
        <p:spPr bwMode="auto">
          <a:xfrm>
            <a:off x="215994" y="2141070"/>
            <a:ext cx="2934460" cy="1385686"/>
          </a:xfrm>
          <a:prstGeom prst="rect">
            <a:avLst/>
          </a:prstGeom>
          <a:noFill/>
          <a:ln w="9525">
            <a:noFill/>
            <a:miter lim="800000"/>
            <a:headEnd/>
            <a:tailEnd/>
          </a:ln>
        </p:spPr>
      </p:pic>
      <p:sp>
        <p:nvSpPr>
          <p:cNvPr id="9" name="Right Arrow 8"/>
          <p:cNvSpPr/>
          <p:nvPr/>
        </p:nvSpPr>
        <p:spPr bwMode="auto">
          <a:xfrm rot="1052405">
            <a:off x="2697097" y="3342554"/>
            <a:ext cx="468726" cy="291994"/>
          </a:xfrm>
          <a:prstGeom prst="rightArrow">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TextBox 11"/>
          <p:cNvSpPr txBox="1"/>
          <p:nvPr/>
        </p:nvSpPr>
        <p:spPr>
          <a:xfrm>
            <a:off x="3795912" y="2535731"/>
            <a:ext cx="1982481" cy="1015663"/>
          </a:xfrm>
          <a:prstGeom prst="rect">
            <a:avLst/>
          </a:prstGeom>
          <a:solidFill>
            <a:schemeClr val="bg1"/>
          </a:solidFill>
          <a:ln>
            <a:solidFill>
              <a:srgbClr val="0000FF"/>
            </a:solidFill>
          </a:ln>
        </p:spPr>
        <p:txBody>
          <a:bodyPr wrap="square" rtlCol="0">
            <a:spAutoFit/>
          </a:bodyPr>
          <a:lstStyle/>
          <a:p>
            <a:r>
              <a:rPr lang="en-US" sz="1200" smtClean="0"/>
              <a:t>HyperSizer Default Values</a:t>
            </a:r>
          </a:p>
          <a:p>
            <a:r>
              <a:rPr lang="en-US" sz="1200" smtClean="0"/>
              <a:t>(white background)</a:t>
            </a:r>
          </a:p>
          <a:p>
            <a:r>
              <a:rPr lang="en-US" sz="1200" smtClean="0">
                <a:solidFill>
                  <a:srgbClr val="0000FF"/>
                </a:solidFill>
              </a:rPr>
              <a:t>This value will be used only no user default or project value entered</a:t>
            </a:r>
            <a:endParaRPr lang="en-US" sz="1200">
              <a:solidFill>
                <a:srgbClr val="0000FF"/>
              </a:solidFill>
            </a:endParaRPr>
          </a:p>
        </p:txBody>
      </p:sp>
      <p:cxnSp>
        <p:nvCxnSpPr>
          <p:cNvPr id="15" name="Straight Arrow Connector 14"/>
          <p:cNvCxnSpPr/>
          <p:nvPr/>
        </p:nvCxnSpPr>
        <p:spPr bwMode="auto">
          <a:xfrm>
            <a:off x="5770709" y="3165822"/>
            <a:ext cx="391886" cy="61472"/>
          </a:xfrm>
          <a:prstGeom prst="straightConnector1">
            <a:avLst/>
          </a:prstGeom>
          <a:noFill/>
          <a:ln w="9525" cap="flat" cmpd="sng" algn="ctr">
            <a:solidFill>
              <a:srgbClr val="0000FF"/>
            </a:solidFill>
            <a:prstDash val="solid"/>
            <a:round/>
            <a:headEnd type="none" w="med" len="med"/>
            <a:tailEnd type="arrow"/>
          </a:ln>
          <a:effectLst/>
        </p:spPr>
      </p:cxnSp>
      <p:sp>
        <p:nvSpPr>
          <p:cNvPr id="17" name="TextBox 16"/>
          <p:cNvSpPr txBox="1"/>
          <p:nvPr/>
        </p:nvSpPr>
        <p:spPr>
          <a:xfrm>
            <a:off x="3795912" y="4810205"/>
            <a:ext cx="2159213" cy="1015663"/>
          </a:xfrm>
          <a:prstGeom prst="rect">
            <a:avLst/>
          </a:prstGeom>
          <a:solidFill>
            <a:schemeClr val="bg1"/>
          </a:solidFill>
          <a:ln>
            <a:solidFill>
              <a:srgbClr val="0000FF"/>
            </a:solidFill>
          </a:ln>
        </p:spPr>
        <p:txBody>
          <a:bodyPr wrap="square" rtlCol="0">
            <a:spAutoFit/>
          </a:bodyPr>
          <a:lstStyle/>
          <a:p>
            <a:r>
              <a:rPr lang="en-US" sz="1200" smtClean="0"/>
              <a:t>User Entered Default Values</a:t>
            </a:r>
          </a:p>
          <a:p>
            <a:r>
              <a:rPr lang="en-US" sz="1200" smtClean="0"/>
              <a:t>(green background)</a:t>
            </a:r>
          </a:p>
          <a:p>
            <a:r>
              <a:rPr lang="en-US" sz="1200" smtClean="0">
                <a:solidFill>
                  <a:srgbClr val="0000FF"/>
                </a:solidFill>
              </a:rPr>
              <a:t>This value will be used for all projects/workspaces in the current database</a:t>
            </a:r>
            <a:endParaRPr lang="en-US" sz="1200">
              <a:solidFill>
                <a:srgbClr val="0000FF"/>
              </a:solidFill>
            </a:endParaRPr>
          </a:p>
        </p:txBody>
      </p:sp>
      <p:sp>
        <p:nvSpPr>
          <p:cNvPr id="18" name="TextBox 17"/>
          <p:cNvSpPr txBox="1"/>
          <p:nvPr/>
        </p:nvSpPr>
        <p:spPr>
          <a:xfrm>
            <a:off x="6954050" y="2620255"/>
            <a:ext cx="1483019" cy="646331"/>
          </a:xfrm>
          <a:prstGeom prst="rect">
            <a:avLst/>
          </a:prstGeom>
          <a:solidFill>
            <a:schemeClr val="bg1"/>
          </a:solidFill>
          <a:ln>
            <a:solidFill>
              <a:srgbClr val="0000FF"/>
            </a:solidFill>
          </a:ln>
        </p:spPr>
        <p:txBody>
          <a:bodyPr wrap="square" rtlCol="0">
            <a:spAutoFit/>
          </a:bodyPr>
          <a:lstStyle/>
          <a:p>
            <a:r>
              <a:rPr lang="en-US" sz="1200" smtClean="0"/>
              <a:t>Blank Field – No Project Value, </a:t>
            </a:r>
            <a:br>
              <a:rPr lang="en-US" sz="1200" smtClean="0"/>
            </a:br>
            <a:r>
              <a:rPr lang="en-US" sz="1200" smtClean="0">
                <a:solidFill>
                  <a:srgbClr val="0000FF"/>
                </a:solidFill>
              </a:rPr>
              <a:t>use default</a:t>
            </a:r>
            <a:endParaRPr lang="en-US" sz="1200">
              <a:solidFill>
                <a:srgbClr val="0000FF"/>
              </a:solidFill>
            </a:endParaRPr>
          </a:p>
        </p:txBody>
      </p:sp>
      <p:cxnSp>
        <p:nvCxnSpPr>
          <p:cNvPr id="19" name="Straight Arrow Connector 18"/>
          <p:cNvCxnSpPr/>
          <p:nvPr/>
        </p:nvCxnSpPr>
        <p:spPr bwMode="auto">
          <a:xfrm rot="5400000">
            <a:off x="7315201" y="3365610"/>
            <a:ext cx="207471" cy="7681"/>
          </a:xfrm>
          <a:prstGeom prst="straightConnector1">
            <a:avLst/>
          </a:prstGeom>
          <a:noFill/>
          <a:ln w="9525" cap="flat" cmpd="sng" algn="ctr">
            <a:solidFill>
              <a:srgbClr val="0000FF"/>
            </a:solidFill>
            <a:prstDash val="solid"/>
            <a:round/>
            <a:headEnd type="none" w="med" len="med"/>
            <a:tailEnd type="arrow"/>
          </a:ln>
          <a:effectLst/>
        </p:spPr>
      </p:cxnSp>
      <p:sp>
        <p:nvSpPr>
          <p:cNvPr id="27" name="TextBox 26"/>
          <p:cNvSpPr txBox="1"/>
          <p:nvPr/>
        </p:nvSpPr>
        <p:spPr>
          <a:xfrm>
            <a:off x="6954050" y="4887045"/>
            <a:ext cx="1644384" cy="830997"/>
          </a:xfrm>
          <a:prstGeom prst="rect">
            <a:avLst/>
          </a:prstGeom>
          <a:solidFill>
            <a:schemeClr val="bg1"/>
          </a:solidFill>
          <a:ln>
            <a:solidFill>
              <a:srgbClr val="0000FF"/>
            </a:solidFill>
          </a:ln>
        </p:spPr>
        <p:txBody>
          <a:bodyPr wrap="square" rtlCol="0">
            <a:spAutoFit/>
          </a:bodyPr>
          <a:lstStyle/>
          <a:p>
            <a:r>
              <a:rPr lang="en-US" sz="1200" smtClean="0"/>
              <a:t>Project Values</a:t>
            </a:r>
          </a:p>
          <a:p>
            <a:r>
              <a:rPr lang="en-US" sz="1200" smtClean="0">
                <a:solidFill>
                  <a:srgbClr val="0000FF"/>
                </a:solidFill>
              </a:rPr>
              <a:t>This value will be used for this project or workspace only</a:t>
            </a:r>
            <a:endParaRPr lang="en-US" sz="1200">
              <a:solidFill>
                <a:srgbClr val="0000FF"/>
              </a:solidFill>
            </a:endParaRPr>
          </a:p>
        </p:txBody>
      </p:sp>
      <p:cxnSp>
        <p:nvCxnSpPr>
          <p:cNvPr id="28" name="Straight Arrow Connector 27"/>
          <p:cNvCxnSpPr/>
          <p:nvPr/>
        </p:nvCxnSpPr>
        <p:spPr bwMode="auto">
          <a:xfrm rot="16200000" flipV="1">
            <a:off x="7153836" y="4602736"/>
            <a:ext cx="507147" cy="46106"/>
          </a:xfrm>
          <a:prstGeom prst="straightConnector1">
            <a:avLst/>
          </a:prstGeom>
          <a:noFill/>
          <a:ln w="9525" cap="flat" cmpd="sng" algn="ctr">
            <a:solidFill>
              <a:srgbClr val="0000FF"/>
            </a:solidFill>
            <a:prstDash val="solid"/>
            <a:round/>
            <a:headEnd type="none" w="med" len="med"/>
            <a:tailEnd type="arrow"/>
          </a:ln>
          <a:effectLst/>
        </p:spPr>
      </p:cxnSp>
      <p:cxnSp>
        <p:nvCxnSpPr>
          <p:cNvPr id="30" name="Straight Arrow Connector 29"/>
          <p:cNvCxnSpPr/>
          <p:nvPr/>
        </p:nvCxnSpPr>
        <p:spPr bwMode="auto">
          <a:xfrm flipV="1">
            <a:off x="5763025" y="4572000"/>
            <a:ext cx="437990" cy="238205"/>
          </a:xfrm>
          <a:prstGeom prst="straightConnector1">
            <a:avLst/>
          </a:prstGeom>
          <a:noFill/>
          <a:ln w="9525" cap="flat" cmpd="sng" algn="ctr">
            <a:solidFill>
              <a:srgbClr val="0000FF"/>
            </a:solidFill>
            <a:prstDash val="solid"/>
            <a:round/>
            <a:headEnd type="none" w="med" len="med"/>
            <a:tailEnd type="arrow"/>
          </a:ln>
          <a:effectLst/>
        </p:spPr>
      </p:cxnSp>
      <p:sp>
        <p:nvSpPr>
          <p:cNvPr id="32" name="TextBox 31"/>
          <p:cNvSpPr txBox="1"/>
          <p:nvPr/>
        </p:nvSpPr>
        <p:spPr>
          <a:xfrm>
            <a:off x="176733" y="3911173"/>
            <a:ext cx="3058245" cy="1569660"/>
          </a:xfrm>
          <a:prstGeom prst="rect">
            <a:avLst/>
          </a:prstGeom>
          <a:noFill/>
        </p:spPr>
        <p:txBody>
          <a:bodyPr wrap="square" rtlCol="0">
            <a:spAutoFit/>
          </a:bodyPr>
          <a:lstStyle/>
          <a:p>
            <a:r>
              <a:rPr lang="en-US" sz="1600" smtClean="0"/>
              <a:t>Preferences for backdoor data:</a:t>
            </a:r>
          </a:p>
          <a:p>
            <a:pPr marL="230188" indent="-230188">
              <a:buFont typeface="Arial" pitchFamily="34" charset="0"/>
              <a:buChar char="•"/>
            </a:pPr>
            <a:r>
              <a:rPr lang="en-US" sz="1600" smtClean="0"/>
              <a:t>Use project value</a:t>
            </a:r>
          </a:p>
          <a:p>
            <a:pPr marL="230188" indent="-230188">
              <a:buFont typeface="Arial" pitchFamily="34" charset="0"/>
              <a:buChar char="•"/>
            </a:pPr>
            <a:r>
              <a:rPr lang="en-US" sz="1600" smtClean="0"/>
              <a:t>If no project value, use user default value</a:t>
            </a:r>
          </a:p>
          <a:p>
            <a:pPr marL="230188" indent="-230188">
              <a:buFont typeface="Arial" pitchFamily="34" charset="0"/>
              <a:buChar char="•"/>
            </a:pPr>
            <a:r>
              <a:rPr lang="en-US" sz="1600" smtClean="0"/>
              <a:t>If no user default value, use HyperSizer default value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Backdoor Data in Version 5.8</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5" name="Rectangle 5"/>
          <p:cNvSpPr txBox="1">
            <a:spLocks noChangeArrowheads="1"/>
          </p:cNvSpPr>
          <p:nvPr/>
        </p:nvSpPr>
        <p:spPr>
          <a:xfrm>
            <a:off x="655253" y="777392"/>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60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Backdoor data defaults should be entered into the HyperSizer</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Template database so that all created databases will have the same defaults</a:t>
            </a:r>
          </a:p>
        </p:txBody>
      </p:sp>
      <p:sp>
        <p:nvSpPr>
          <p:cNvPr id="32" name="TextBox 31"/>
          <p:cNvSpPr txBox="1"/>
          <p:nvPr/>
        </p:nvSpPr>
        <p:spPr>
          <a:xfrm>
            <a:off x="176733" y="4779469"/>
            <a:ext cx="3058245" cy="1569660"/>
          </a:xfrm>
          <a:prstGeom prst="rect">
            <a:avLst/>
          </a:prstGeom>
          <a:noFill/>
        </p:spPr>
        <p:txBody>
          <a:bodyPr wrap="square" rtlCol="0">
            <a:spAutoFit/>
          </a:bodyPr>
          <a:lstStyle/>
          <a:p>
            <a:r>
              <a:rPr lang="en-US" sz="1600" smtClean="0"/>
              <a:t>Preferences for backdoor data:</a:t>
            </a:r>
          </a:p>
          <a:p>
            <a:pPr marL="230188" indent="-230188">
              <a:buFont typeface="Arial" pitchFamily="34" charset="0"/>
              <a:buChar char="•"/>
            </a:pPr>
            <a:r>
              <a:rPr lang="en-US" sz="1600" smtClean="0"/>
              <a:t>Use project value</a:t>
            </a:r>
          </a:p>
          <a:p>
            <a:pPr marL="230188" indent="-230188">
              <a:buFont typeface="Arial" pitchFamily="34" charset="0"/>
              <a:buChar char="•"/>
            </a:pPr>
            <a:r>
              <a:rPr lang="en-US" sz="1600" smtClean="0"/>
              <a:t>If no project value, use user default value</a:t>
            </a:r>
          </a:p>
          <a:p>
            <a:pPr marL="230188" indent="-230188">
              <a:buFont typeface="Arial" pitchFamily="34" charset="0"/>
              <a:buChar char="•"/>
            </a:pPr>
            <a:r>
              <a:rPr lang="en-US" sz="1600" smtClean="0"/>
              <a:t>If no user default value, use HyperSizer default value</a:t>
            </a:r>
          </a:p>
        </p:txBody>
      </p:sp>
      <p:pic>
        <p:nvPicPr>
          <p:cNvPr id="82948" name="Picture 4"/>
          <p:cNvPicPr>
            <a:picLocks noChangeAspect="1" noChangeArrowheads="1"/>
          </p:cNvPicPr>
          <p:nvPr/>
        </p:nvPicPr>
        <p:blipFill>
          <a:blip r:embed="rId2" cstate="print"/>
          <a:srcRect/>
          <a:stretch>
            <a:fillRect/>
          </a:stretch>
        </p:blipFill>
        <p:spPr bwMode="auto">
          <a:xfrm>
            <a:off x="3304134" y="1830813"/>
            <a:ext cx="5581143" cy="4813128"/>
          </a:xfrm>
          <a:prstGeom prst="rect">
            <a:avLst/>
          </a:prstGeom>
          <a:noFill/>
          <a:ln w="9525">
            <a:noFill/>
            <a:miter lim="800000"/>
            <a:headEnd/>
            <a:tailEnd/>
          </a:ln>
        </p:spPr>
      </p:pic>
      <p:pic>
        <p:nvPicPr>
          <p:cNvPr id="82949" name="Picture 5"/>
          <p:cNvPicPr>
            <a:picLocks noChangeAspect="1" noChangeArrowheads="1"/>
          </p:cNvPicPr>
          <p:nvPr/>
        </p:nvPicPr>
        <p:blipFill>
          <a:blip r:embed="rId3" cstate="print"/>
          <a:srcRect/>
          <a:stretch>
            <a:fillRect/>
          </a:stretch>
        </p:blipFill>
        <p:spPr bwMode="auto">
          <a:xfrm>
            <a:off x="361149" y="2668938"/>
            <a:ext cx="2689412" cy="1903849"/>
          </a:xfrm>
          <a:prstGeom prst="rect">
            <a:avLst/>
          </a:prstGeom>
          <a:noFill/>
          <a:ln w="9525">
            <a:noFill/>
            <a:miter lim="800000"/>
            <a:headEnd/>
            <a:tailEnd/>
          </a:ln>
        </p:spPr>
      </p:pic>
      <p:pic>
        <p:nvPicPr>
          <p:cNvPr id="82950" name="Picture 6"/>
          <p:cNvPicPr>
            <a:picLocks noChangeAspect="1" noChangeArrowheads="1"/>
          </p:cNvPicPr>
          <p:nvPr/>
        </p:nvPicPr>
        <p:blipFill>
          <a:blip r:embed="rId4" cstate="print"/>
          <a:srcRect/>
          <a:stretch>
            <a:fillRect/>
          </a:stretch>
        </p:blipFill>
        <p:spPr bwMode="auto">
          <a:xfrm>
            <a:off x="335670" y="1695290"/>
            <a:ext cx="1401763" cy="685800"/>
          </a:xfrm>
          <a:prstGeom prst="rect">
            <a:avLst/>
          </a:prstGeom>
          <a:noFill/>
          <a:ln w="9525">
            <a:noFill/>
            <a:miter lim="800000"/>
            <a:headEnd/>
            <a:tailEnd/>
          </a:ln>
        </p:spPr>
      </p:pic>
      <p:sp>
        <p:nvSpPr>
          <p:cNvPr id="22" name="Rectangle 21"/>
          <p:cNvSpPr/>
          <p:nvPr/>
        </p:nvSpPr>
        <p:spPr bwMode="auto">
          <a:xfrm>
            <a:off x="368833" y="3196558"/>
            <a:ext cx="2658675" cy="268942"/>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4333795" y="5040726"/>
            <a:ext cx="4057170" cy="268942"/>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4" name="Down Arrow 23"/>
          <p:cNvSpPr/>
          <p:nvPr/>
        </p:nvSpPr>
        <p:spPr bwMode="auto">
          <a:xfrm>
            <a:off x="945137" y="2374366"/>
            <a:ext cx="291993" cy="261258"/>
          </a:xfrm>
          <a:prstGeom prst="downArrow">
            <a:avLst/>
          </a:prstGeom>
          <a:solidFill>
            <a:srgbClr val="CC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3311818" y="2328262"/>
            <a:ext cx="2497311" cy="238205"/>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3600" b="1" smtClean="0">
                <a:cs typeface="Arial" charset="0"/>
              </a:rPr>
              <a:t>Summary of New Capabilities</a:t>
            </a:r>
          </a:p>
        </p:txBody>
      </p:sp>
      <p:sp>
        <p:nvSpPr>
          <p:cNvPr id="7172" name="Rectangle 5"/>
          <p:cNvSpPr>
            <a:spLocks noGrp="1" noChangeArrowheads="1"/>
          </p:cNvSpPr>
          <p:nvPr>
            <p:ph type="body" sz="half" idx="1"/>
          </p:nvPr>
        </p:nvSpPr>
        <p:spPr>
          <a:xfrm>
            <a:off x="612775" y="930275"/>
            <a:ext cx="7988300" cy="4848225"/>
          </a:xfrm>
        </p:spPr>
        <p:txBody>
          <a:bodyPr lIns="91195" tIns="45600" rIns="91195" bIns="45600"/>
          <a:lstStyle/>
          <a:p>
            <a:pPr marL="363538" indent="-363538" defTabSz="966788" eaLnBrk="1" hangingPunct="1">
              <a:lnSpc>
                <a:spcPct val="80000"/>
              </a:lnSpc>
              <a:spcAft>
                <a:spcPts val="600"/>
              </a:spcAft>
              <a:buFont typeface="Arial" charset="0"/>
              <a:buChar char="•"/>
            </a:pPr>
            <a:r>
              <a:rPr lang="en-US" sz="2000" smtClean="0">
                <a:latin typeface="Arial" charset="0"/>
                <a:cs typeface="Arial" charset="0"/>
              </a:rPr>
              <a:t>Bolted Joint Stress-Field Method (BJSFM) Method </a:t>
            </a:r>
          </a:p>
          <a:p>
            <a:pPr marL="760413" lvl="1" indent="-363538" defTabSz="966788" eaLnBrk="1" hangingPunct="1">
              <a:lnSpc>
                <a:spcPct val="80000"/>
              </a:lnSpc>
              <a:spcAft>
                <a:spcPts val="600"/>
              </a:spcAft>
              <a:buFont typeface="Arial" charset="0"/>
              <a:buChar char="•"/>
            </a:pPr>
            <a:r>
              <a:rPr lang="en-US" sz="1800" smtClean="0">
                <a:latin typeface="Arial" charset="0"/>
                <a:cs typeface="Arial" charset="0"/>
              </a:rPr>
              <a:t>Dedicated Bolted Joint Analysis Form</a:t>
            </a:r>
          </a:p>
          <a:p>
            <a:pPr marL="760413" lvl="1" indent="-363538" defTabSz="966788" eaLnBrk="1" hangingPunct="1">
              <a:lnSpc>
                <a:spcPct val="80000"/>
              </a:lnSpc>
              <a:spcAft>
                <a:spcPts val="600"/>
              </a:spcAft>
              <a:buFont typeface="Arial" charset="0"/>
              <a:buChar char="•"/>
            </a:pPr>
            <a:r>
              <a:rPr lang="en-US" sz="1800" smtClean="0">
                <a:latin typeface="Arial" charset="0"/>
                <a:cs typeface="Arial" charset="0"/>
              </a:rPr>
              <a:t>All input and output data for BJSFM gathered in one place</a:t>
            </a:r>
          </a:p>
          <a:p>
            <a:pPr marL="363538" indent="-363538" defTabSz="966788" eaLnBrk="1" hangingPunct="1">
              <a:lnSpc>
                <a:spcPct val="80000"/>
              </a:lnSpc>
              <a:spcAft>
                <a:spcPts val="600"/>
              </a:spcAft>
              <a:buFont typeface="Arial" charset="0"/>
              <a:buChar char="•"/>
            </a:pPr>
            <a:endParaRPr lang="en-US" sz="2100" smtClean="0">
              <a:latin typeface="Arial" charset="0"/>
              <a:cs typeface="Arial" charset="0"/>
            </a:endParaRPr>
          </a:p>
          <a:p>
            <a:pPr marL="363538" indent="-363538" defTabSz="966788" eaLnBrk="1" hangingPunct="1">
              <a:lnSpc>
                <a:spcPct val="80000"/>
              </a:lnSpc>
              <a:spcAft>
                <a:spcPts val="600"/>
              </a:spcAft>
              <a:buFont typeface="Arial" charset="0"/>
              <a:buChar char="•"/>
            </a:pPr>
            <a:r>
              <a:rPr lang="en-US" sz="2100" smtClean="0">
                <a:latin typeface="Arial" charset="0"/>
                <a:cs typeface="Arial" charset="0"/>
              </a:rPr>
              <a:t>Object Model based spreadsheets for data management</a:t>
            </a:r>
          </a:p>
          <a:p>
            <a:pPr marL="760413" lvl="1" indent="-363538" defTabSz="966788" eaLnBrk="1" hangingPunct="1">
              <a:lnSpc>
                <a:spcPct val="80000"/>
              </a:lnSpc>
              <a:spcAft>
                <a:spcPts val="600"/>
              </a:spcAft>
              <a:buFont typeface="Arial" charset="0"/>
              <a:buChar char="•"/>
            </a:pPr>
            <a:r>
              <a:rPr lang="en-US" sz="1800" smtClean="0">
                <a:latin typeface="Arial" charset="0"/>
                <a:cs typeface="Arial" charset="0"/>
              </a:rPr>
              <a:t>Ability to enter sizing variables, materials and variable bounds through the Object Model</a:t>
            </a:r>
          </a:p>
          <a:p>
            <a:pPr marL="363538" indent="-363538" defTabSz="966788" eaLnBrk="1" hangingPunct="1">
              <a:lnSpc>
                <a:spcPct val="80000"/>
              </a:lnSpc>
              <a:spcAft>
                <a:spcPts val="600"/>
              </a:spcAft>
              <a:buFont typeface="Arial" charset="0"/>
              <a:buChar char="•"/>
            </a:pPr>
            <a:endParaRPr lang="en-US" sz="1300" smtClean="0">
              <a:latin typeface="Arial" charset="0"/>
              <a:cs typeface="Arial" charset="0"/>
            </a:endParaRPr>
          </a:p>
          <a:p>
            <a:pPr marL="363538" indent="-363538" defTabSz="966788" eaLnBrk="1" hangingPunct="1">
              <a:lnSpc>
                <a:spcPct val="80000"/>
              </a:lnSpc>
              <a:spcAft>
                <a:spcPts val="600"/>
              </a:spcAft>
              <a:buFont typeface="Arial" charset="0"/>
              <a:buChar char="•"/>
            </a:pPr>
            <a:endParaRPr lang="en-US" sz="2000" smtClean="0">
              <a:latin typeface="Arial" charset="0"/>
              <a:cs typeface="Arial" charset="0"/>
            </a:endParaRPr>
          </a:p>
          <a:p>
            <a:pPr marL="760413" lvl="1" indent="-363538" defTabSz="966788" eaLnBrk="1" hangingPunct="1">
              <a:lnSpc>
                <a:spcPct val="80000"/>
              </a:lnSpc>
              <a:spcAft>
                <a:spcPts val="600"/>
              </a:spcAft>
              <a:buFont typeface="Arial" charset="0"/>
              <a:buChar char="•"/>
            </a:pPr>
            <a:endParaRPr lang="en-US" sz="1700" smtClean="0">
              <a:latin typeface="Arial" charset="0"/>
              <a:cs typeface="Arial" charset="0"/>
            </a:endParaRPr>
          </a:p>
          <a:p>
            <a:pPr marL="1162050" lvl="2" indent="-363538" defTabSz="966788" eaLnBrk="1" hangingPunct="1">
              <a:lnSpc>
                <a:spcPct val="80000"/>
              </a:lnSpc>
              <a:spcAft>
                <a:spcPts val="600"/>
              </a:spcAft>
              <a:buFont typeface="Arial" charset="0"/>
              <a:buChar char="•"/>
            </a:pPr>
            <a:endParaRPr lang="en-US" sz="13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61641" y="2352858"/>
            <a:ext cx="5109092"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Version 5.6.38</a:t>
            </a:r>
          </a:p>
          <a:p>
            <a:pPr algn="ctr"/>
            <a:r>
              <a:rPr lang="en-US" sz="5400" b="1" cap="none" spc="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Enhancements</a:t>
            </a:r>
            <a:endParaRPr lang="en-US"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Improved</a:t>
            </a:r>
            <a:r>
              <a:rPr kumimoji="1" lang="en-US" sz="2800" b="1" i="0" u="none" strike="noStrike" kern="0" cap="none" spc="0" normalizeH="0" noProof="0" smtClean="0">
                <a:ln>
                  <a:noFill/>
                </a:ln>
                <a:solidFill>
                  <a:schemeClr val="tx1"/>
                </a:solidFill>
                <a:effectLst/>
                <a:uLnTx/>
                <a:uFillTx/>
                <a:latin typeface="+mj-lt"/>
                <a:ea typeface="+mj-ea"/>
                <a:cs typeface="Arial" charset="0"/>
              </a:rPr>
              <a:t> Reporting on Failure Tab</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pic>
        <p:nvPicPr>
          <p:cNvPr id="83971" name="Picture 3"/>
          <p:cNvPicPr>
            <a:picLocks noChangeAspect="1" noChangeArrowheads="1"/>
          </p:cNvPicPr>
          <p:nvPr/>
        </p:nvPicPr>
        <p:blipFill>
          <a:blip r:embed="rId2" cstate="print"/>
          <a:srcRect/>
          <a:stretch>
            <a:fillRect/>
          </a:stretch>
        </p:blipFill>
        <p:spPr bwMode="auto">
          <a:xfrm>
            <a:off x="198452" y="2405104"/>
            <a:ext cx="4197806" cy="3250346"/>
          </a:xfrm>
          <a:prstGeom prst="rect">
            <a:avLst/>
          </a:prstGeom>
          <a:noFill/>
          <a:ln w="9525">
            <a:noFill/>
            <a:miter lim="800000"/>
            <a:headEnd/>
            <a:tailEnd/>
          </a:ln>
        </p:spPr>
      </p:pic>
      <p:pic>
        <p:nvPicPr>
          <p:cNvPr id="83972" name="Picture 4"/>
          <p:cNvPicPr>
            <a:picLocks noChangeAspect="1" noChangeArrowheads="1"/>
          </p:cNvPicPr>
          <p:nvPr/>
        </p:nvPicPr>
        <p:blipFill>
          <a:blip r:embed="rId3" cstate="print"/>
          <a:srcRect/>
          <a:stretch>
            <a:fillRect/>
          </a:stretch>
        </p:blipFill>
        <p:spPr bwMode="auto">
          <a:xfrm>
            <a:off x="4610420" y="2405101"/>
            <a:ext cx="4202914" cy="3254301"/>
          </a:xfrm>
          <a:prstGeom prst="rect">
            <a:avLst/>
          </a:prstGeom>
          <a:noFill/>
          <a:ln w="9525">
            <a:noFill/>
            <a:miter lim="800000"/>
            <a:headEnd/>
            <a:tailEnd/>
          </a:ln>
        </p:spPr>
      </p:pic>
      <p:sp>
        <p:nvSpPr>
          <p:cNvPr id="16" name="Rectangle 5"/>
          <p:cNvSpPr txBox="1">
            <a:spLocks noChangeArrowheads="1"/>
          </p:cNvSpPr>
          <p:nvPr/>
        </p:nvSpPr>
        <p:spPr>
          <a:xfrm>
            <a:off x="440100" y="723604"/>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Failure Tab can now display</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either:</a:t>
            </a:r>
          </a:p>
          <a:p>
            <a:pPr marL="820738" lvl="1" indent="-363538" defTabSz="966788">
              <a:spcBef>
                <a:spcPct val="20000"/>
              </a:spcBef>
              <a:spcAft>
                <a:spcPts val="0"/>
              </a:spcAft>
              <a:buClr>
                <a:srgbClr val="3D33FD"/>
              </a:buClr>
              <a:buSzPct val="80000"/>
              <a:buFont typeface="Arial" charset="0"/>
              <a:buChar char="•"/>
            </a:pPr>
            <a:r>
              <a:rPr kumimoji="1" lang="en-US" b="1" kern="0" smtClean="0"/>
              <a:t>Margins of Safety for Controlling Load Set</a:t>
            </a:r>
          </a:p>
          <a:p>
            <a:pPr marL="820738" lvl="1" indent="-363538" defTabSz="966788">
              <a:spcBef>
                <a:spcPct val="20000"/>
              </a:spcBef>
              <a:spcAft>
                <a:spcPts val="0"/>
              </a:spcAft>
              <a:buClr>
                <a:srgbClr val="3D33FD"/>
              </a:buClr>
              <a:buSzPct val="80000"/>
              <a:buFont typeface="Arial" charset="0"/>
              <a:buChar char="•"/>
            </a:pPr>
            <a:r>
              <a:rPr kumimoji="1" lang="en-US" b="1" kern="0" smtClean="0"/>
              <a:t>Lowest Margins of Safety for ANY Load Set</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sp>
        <p:nvSpPr>
          <p:cNvPr id="17" name="TextBox 16"/>
          <p:cNvSpPr txBox="1"/>
          <p:nvPr/>
        </p:nvSpPr>
        <p:spPr>
          <a:xfrm>
            <a:off x="660827" y="1836484"/>
            <a:ext cx="3550023" cy="646331"/>
          </a:xfrm>
          <a:prstGeom prst="rect">
            <a:avLst/>
          </a:prstGeom>
          <a:noFill/>
        </p:spPr>
        <p:txBody>
          <a:bodyPr wrap="square" rtlCol="0">
            <a:spAutoFit/>
          </a:bodyPr>
          <a:lstStyle/>
          <a:p>
            <a:r>
              <a:rPr lang="en-US" smtClean="0"/>
              <a:t>Margins of Safety for Controlling Load Set </a:t>
            </a:r>
            <a:r>
              <a:rPr lang="en-US" smtClean="0">
                <a:solidFill>
                  <a:srgbClr val="0000FF"/>
                </a:solidFill>
              </a:rPr>
              <a:t>(HyperSizer Default)</a:t>
            </a:r>
            <a:endParaRPr lang="en-US">
              <a:solidFill>
                <a:srgbClr val="0000FF"/>
              </a:solidFill>
            </a:endParaRPr>
          </a:p>
        </p:txBody>
      </p:sp>
      <p:sp>
        <p:nvSpPr>
          <p:cNvPr id="18" name="TextBox 17"/>
          <p:cNvSpPr txBox="1"/>
          <p:nvPr/>
        </p:nvSpPr>
        <p:spPr>
          <a:xfrm>
            <a:off x="4879362" y="1836484"/>
            <a:ext cx="3550023" cy="646331"/>
          </a:xfrm>
          <a:prstGeom prst="rect">
            <a:avLst/>
          </a:prstGeom>
          <a:noFill/>
        </p:spPr>
        <p:txBody>
          <a:bodyPr wrap="square" rtlCol="0">
            <a:spAutoFit/>
          </a:bodyPr>
          <a:lstStyle/>
          <a:p>
            <a:r>
              <a:rPr lang="en-US" smtClean="0"/>
              <a:t>Lowest Margins of Safety for ANY Load Set</a:t>
            </a:r>
            <a:endParaRPr lang="en-US"/>
          </a:p>
        </p:txBody>
      </p:sp>
      <p:sp>
        <p:nvSpPr>
          <p:cNvPr id="19" name="TextBox 18"/>
          <p:cNvSpPr txBox="1"/>
          <p:nvPr/>
        </p:nvSpPr>
        <p:spPr>
          <a:xfrm>
            <a:off x="238205" y="5716921"/>
            <a:ext cx="6723529" cy="830997"/>
          </a:xfrm>
          <a:prstGeom prst="rect">
            <a:avLst/>
          </a:prstGeom>
          <a:noFill/>
        </p:spPr>
        <p:txBody>
          <a:bodyPr wrap="square" rtlCol="0">
            <a:spAutoFit/>
          </a:bodyPr>
          <a:lstStyle/>
          <a:p>
            <a:r>
              <a:rPr lang="en-US" sz="1600" smtClean="0">
                <a:solidFill>
                  <a:srgbClr val="0000FF"/>
                </a:solidFill>
              </a:rPr>
              <a:t>In past HyperSizer Versions, the Failure tab always showed margins of safety for the controlling load set only, meaning that the lowest margin for each individual failure mode could not be seen.</a:t>
            </a:r>
            <a:endParaRPr lang="en-US" sz="1600">
              <a:solidFill>
                <a:srgbClr val="0000FF"/>
              </a:solidFill>
            </a:endParaRPr>
          </a:p>
        </p:txBody>
      </p:sp>
      <p:sp>
        <p:nvSpPr>
          <p:cNvPr id="20" name="TextBox 19"/>
          <p:cNvSpPr txBox="1"/>
          <p:nvPr/>
        </p:nvSpPr>
        <p:spPr>
          <a:xfrm>
            <a:off x="6708160" y="2950669"/>
            <a:ext cx="1644384" cy="646331"/>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Buckling Modes have their lowest margins for Load Set 102</a:t>
            </a:r>
            <a:endParaRPr lang="en-US" sz="1200">
              <a:solidFill>
                <a:srgbClr val="CC0000"/>
              </a:solidFill>
            </a:endParaRPr>
          </a:p>
        </p:txBody>
      </p:sp>
      <p:sp>
        <p:nvSpPr>
          <p:cNvPr id="21" name="TextBox 20"/>
          <p:cNvSpPr txBox="1"/>
          <p:nvPr/>
        </p:nvSpPr>
        <p:spPr>
          <a:xfrm>
            <a:off x="6715845" y="4118642"/>
            <a:ext cx="1644384" cy="830997"/>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Composite Failure Modes have their lowest margins for Load Set 101</a:t>
            </a:r>
            <a:endParaRPr lang="en-US" sz="1200">
              <a:solidFill>
                <a:srgbClr val="CC0000"/>
              </a:solidFill>
            </a:endParaRPr>
          </a:p>
        </p:txBody>
      </p:sp>
      <p:cxnSp>
        <p:nvCxnSpPr>
          <p:cNvPr id="27" name="Straight Arrow Connector 26"/>
          <p:cNvCxnSpPr/>
          <p:nvPr/>
        </p:nvCxnSpPr>
        <p:spPr bwMode="auto">
          <a:xfrm rot="10800000">
            <a:off x="6124175" y="2881514"/>
            <a:ext cx="553250" cy="338097"/>
          </a:xfrm>
          <a:prstGeom prst="straightConnector1">
            <a:avLst/>
          </a:prstGeom>
          <a:noFill/>
          <a:ln w="19050" cap="flat" cmpd="sng" algn="ctr">
            <a:solidFill>
              <a:srgbClr val="CC0000"/>
            </a:solidFill>
            <a:prstDash val="solid"/>
            <a:round/>
            <a:headEnd type="none" w="med" len="med"/>
            <a:tailEnd type="arrow"/>
          </a:ln>
          <a:effectLst/>
        </p:spPr>
      </p:cxnSp>
      <p:cxnSp>
        <p:nvCxnSpPr>
          <p:cNvPr id="31" name="Straight Arrow Connector 30"/>
          <p:cNvCxnSpPr/>
          <p:nvPr/>
        </p:nvCxnSpPr>
        <p:spPr bwMode="auto">
          <a:xfrm rot="10800000">
            <a:off x="6154911" y="4187798"/>
            <a:ext cx="545566" cy="253576"/>
          </a:xfrm>
          <a:prstGeom prst="straightConnector1">
            <a:avLst/>
          </a:prstGeom>
          <a:noFill/>
          <a:ln w="19050" cap="flat" cmpd="sng" algn="ctr">
            <a:solidFill>
              <a:srgbClr val="CC0000"/>
            </a:solidFill>
            <a:prstDash val="solid"/>
            <a:round/>
            <a:headEnd type="none" w="med" len="med"/>
            <a:tailEnd type="arrow"/>
          </a:ln>
          <a:effectLst/>
        </p:spPr>
      </p:cxnSp>
      <p:cxnSp>
        <p:nvCxnSpPr>
          <p:cNvPr id="34" name="Straight Arrow Connector 33"/>
          <p:cNvCxnSpPr/>
          <p:nvPr/>
        </p:nvCxnSpPr>
        <p:spPr bwMode="auto">
          <a:xfrm rot="10800000" flipV="1">
            <a:off x="1429231" y="4356847"/>
            <a:ext cx="1037345" cy="376518"/>
          </a:xfrm>
          <a:prstGeom prst="straightConnector1">
            <a:avLst/>
          </a:prstGeom>
          <a:noFill/>
          <a:ln w="19050" cap="flat" cmpd="sng" algn="ctr">
            <a:solidFill>
              <a:srgbClr val="CC0000"/>
            </a:solidFill>
            <a:prstDash val="solid"/>
            <a:round/>
            <a:headEnd type="none" w="med" len="med"/>
            <a:tailEnd type="arrow"/>
          </a:ln>
          <a:effectLst/>
        </p:spPr>
      </p:cxnSp>
      <p:sp>
        <p:nvSpPr>
          <p:cNvPr id="36" name="TextBox 35"/>
          <p:cNvSpPr txBox="1"/>
          <p:nvPr/>
        </p:nvSpPr>
        <p:spPr>
          <a:xfrm>
            <a:off x="2481943" y="3857385"/>
            <a:ext cx="1644384" cy="830997"/>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Tsai-Hahn returns the lowest margin, therefore its Load Set is controlling</a:t>
            </a:r>
            <a:endParaRPr lang="en-US" sz="1200">
              <a:solidFill>
                <a:srgbClr val="CC0000"/>
              </a:solidFill>
            </a:endParaRPr>
          </a:p>
        </p:txBody>
      </p:sp>
      <p:sp>
        <p:nvSpPr>
          <p:cNvPr id="39" name="TextBox 38"/>
          <p:cNvSpPr txBox="1"/>
          <p:nvPr/>
        </p:nvSpPr>
        <p:spPr>
          <a:xfrm>
            <a:off x="2512679" y="2789304"/>
            <a:ext cx="1644384" cy="830997"/>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All failure modes report margins for the controlling load set (101)</a:t>
            </a:r>
            <a:endParaRPr lang="en-US" sz="1200">
              <a:solidFill>
                <a:srgbClr val="CC0000"/>
              </a:solidFill>
            </a:endParaRPr>
          </a:p>
        </p:txBody>
      </p:sp>
      <p:cxnSp>
        <p:nvCxnSpPr>
          <p:cNvPr id="40" name="Straight Arrow Connector 39"/>
          <p:cNvCxnSpPr>
            <a:stCxn id="39" idx="1"/>
          </p:cNvCxnSpPr>
          <p:nvPr/>
        </p:nvCxnSpPr>
        <p:spPr bwMode="auto">
          <a:xfrm rot="10800000">
            <a:off x="1705855" y="2919935"/>
            <a:ext cx="806824" cy="284868"/>
          </a:xfrm>
          <a:prstGeom prst="straightConnector1">
            <a:avLst/>
          </a:prstGeom>
          <a:noFill/>
          <a:ln w="19050" cap="flat" cmpd="sng" algn="ctr">
            <a:solidFill>
              <a:srgbClr val="CC0000"/>
            </a:solidFill>
            <a:prstDash val="solid"/>
            <a:round/>
            <a:headEnd type="none" w="med" len="med"/>
            <a:tailEnd type="arrow"/>
          </a:ln>
          <a:effectLst/>
        </p:spPr>
      </p:cxnSp>
      <p:sp>
        <p:nvSpPr>
          <p:cNvPr id="43" name="Rectangle 42"/>
          <p:cNvSpPr/>
          <p:nvPr/>
        </p:nvSpPr>
        <p:spPr bwMode="auto">
          <a:xfrm>
            <a:off x="1398494" y="5301983"/>
            <a:ext cx="968188" cy="315046"/>
          </a:xfrm>
          <a:prstGeom prst="rect">
            <a:avLst/>
          </a:prstGeom>
          <a:noFill/>
          <a:ln w="1905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4" name="Rectangle 43"/>
          <p:cNvSpPr/>
          <p:nvPr/>
        </p:nvSpPr>
        <p:spPr bwMode="auto">
          <a:xfrm>
            <a:off x="5809129" y="5301983"/>
            <a:ext cx="968188" cy="315046"/>
          </a:xfrm>
          <a:prstGeom prst="rect">
            <a:avLst/>
          </a:prstGeom>
          <a:noFill/>
          <a:ln w="1905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Improved</a:t>
            </a:r>
            <a:r>
              <a:rPr kumimoji="1" lang="en-US" sz="2800" b="1" i="0" u="none" strike="noStrike" kern="0" cap="none" spc="0" normalizeH="0" noProof="0" smtClean="0">
                <a:ln>
                  <a:noFill/>
                </a:ln>
                <a:solidFill>
                  <a:schemeClr val="tx1"/>
                </a:solidFill>
                <a:effectLst/>
                <a:uLnTx/>
                <a:uFillTx/>
                <a:latin typeface="+mj-lt"/>
                <a:ea typeface="+mj-ea"/>
                <a:cs typeface="Arial" charset="0"/>
              </a:rPr>
              <a:t> Reporting on Failure Tab</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pic>
        <p:nvPicPr>
          <p:cNvPr id="83972" name="Picture 4"/>
          <p:cNvPicPr>
            <a:picLocks noChangeAspect="1" noChangeArrowheads="1"/>
          </p:cNvPicPr>
          <p:nvPr/>
        </p:nvPicPr>
        <p:blipFill>
          <a:blip r:embed="rId2" cstate="print"/>
          <a:srcRect/>
          <a:stretch>
            <a:fillRect/>
          </a:stretch>
        </p:blipFill>
        <p:spPr bwMode="auto">
          <a:xfrm>
            <a:off x="184417" y="2405101"/>
            <a:ext cx="4202914" cy="3254301"/>
          </a:xfrm>
          <a:prstGeom prst="rect">
            <a:avLst/>
          </a:prstGeom>
          <a:noFill/>
          <a:ln w="9525">
            <a:noFill/>
            <a:miter lim="800000"/>
            <a:headEnd/>
            <a:tailEnd/>
          </a:ln>
        </p:spPr>
      </p:pic>
      <p:sp>
        <p:nvSpPr>
          <p:cNvPr id="16" name="Rectangle 5"/>
          <p:cNvSpPr txBox="1">
            <a:spLocks noChangeArrowheads="1"/>
          </p:cNvSpPr>
          <p:nvPr/>
        </p:nvSpPr>
        <p:spPr>
          <a:xfrm>
            <a:off x="440100" y="723604"/>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Inactive Failure modes can now be hidden</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to make the failure tab easier to read</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sp>
        <p:nvSpPr>
          <p:cNvPr id="20" name="TextBox 19"/>
          <p:cNvSpPr txBox="1"/>
          <p:nvPr/>
        </p:nvSpPr>
        <p:spPr>
          <a:xfrm>
            <a:off x="2282157" y="2950669"/>
            <a:ext cx="1644384" cy="461665"/>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Margins sorted by Failure Mode</a:t>
            </a:r>
            <a:endParaRPr lang="en-US" sz="1200">
              <a:solidFill>
                <a:srgbClr val="CC0000"/>
              </a:solidFill>
            </a:endParaRPr>
          </a:p>
        </p:txBody>
      </p:sp>
      <p:cxnSp>
        <p:nvCxnSpPr>
          <p:cNvPr id="27" name="Straight Arrow Connector 26"/>
          <p:cNvCxnSpPr>
            <a:stCxn id="24" idx="1"/>
          </p:cNvCxnSpPr>
          <p:nvPr/>
        </p:nvCxnSpPr>
        <p:spPr bwMode="auto">
          <a:xfrm rot="10800000" flipV="1">
            <a:off x="1329338" y="4288003"/>
            <a:ext cx="952818" cy="199472"/>
          </a:xfrm>
          <a:prstGeom prst="straightConnector1">
            <a:avLst/>
          </a:prstGeom>
          <a:noFill/>
          <a:ln w="19050" cap="flat" cmpd="sng" algn="ctr">
            <a:solidFill>
              <a:srgbClr val="CC0000"/>
            </a:solidFill>
            <a:prstDash val="solid"/>
            <a:round/>
            <a:headEnd type="none" w="med" len="med"/>
            <a:tailEnd type="arrow"/>
          </a:ln>
          <a:effectLst/>
        </p:spPr>
      </p:cxnSp>
      <p:sp>
        <p:nvSpPr>
          <p:cNvPr id="44" name="Rectangle 43"/>
          <p:cNvSpPr/>
          <p:nvPr/>
        </p:nvSpPr>
        <p:spPr bwMode="auto">
          <a:xfrm>
            <a:off x="2305210" y="5317351"/>
            <a:ext cx="968188" cy="315046"/>
          </a:xfrm>
          <a:prstGeom prst="rect">
            <a:avLst/>
          </a:prstGeom>
          <a:noFill/>
          <a:ln w="1905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84994" name="Picture 2"/>
          <p:cNvPicPr>
            <a:picLocks noChangeAspect="1" noChangeArrowheads="1"/>
          </p:cNvPicPr>
          <p:nvPr/>
        </p:nvPicPr>
        <p:blipFill>
          <a:blip r:embed="rId3" cstate="print"/>
          <a:srcRect/>
          <a:stretch>
            <a:fillRect/>
          </a:stretch>
        </p:blipFill>
        <p:spPr bwMode="auto">
          <a:xfrm>
            <a:off x="4609593" y="2396565"/>
            <a:ext cx="4196558" cy="3251199"/>
          </a:xfrm>
          <a:prstGeom prst="rect">
            <a:avLst/>
          </a:prstGeom>
          <a:noFill/>
          <a:ln w="9525">
            <a:noFill/>
            <a:miter lim="800000"/>
            <a:headEnd/>
            <a:tailEnd/>
          </a:ln>
        </p:spPr>
      </p:pic>
      <p:sp>
        <p:nvSpPr>
          <p:cNvPr id="23" name="Rectangle 22"/>
          <p:cNvSpPr/>
          <p:nvPr/>
        </p:nvSpPr>
        <p:spPr bwMode="auto">
          <a:xfrm>
            <a:off x="6646689" y="5317351"/>
            <a:ext cx="968188" cy="315046"/>
          </a:xfrm>
          <a:prstGeom prst="rect">
            <a:avLst/>
          </a:prstGeom>
          <a:noFill/>
          <a:ln w="1905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4" name="TextBox 23"/>
          <p:cNvSpPr txBox="1"/>
          <p:nvPr/>
        </p:nvSpPr>
        <p:spPr>
          <a:xfrm>
            <a:off x="2282156" y="4057170"/>
            <a:ext cx="1798065" cy="461665"/>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Active and Inactive Failure Modes Shown</a:t>
            </a:r>
            <a:endParaRPr lang="en-US" sz="1200">
              <a:solidFill>
                <a:srgbClr val="CC0000"/>
              </a:solidFill>
            </a:endParaRPr>
          </a:p>
        </p:txBody>
      </p:sp>
      <p:cxnSp>
        <p:nvCxnSpPr>
          <p:cNvPr id="26" name="Straight Arrow Connector 25"/>
          <p:cNvCxnSpPr/>
          <p:nvPr/>
        </p:nvCxnSpPr>
        <p:spPr bwMode="auto">
          <a:xfrm rot="10800000">
            <a:off x="1383126" y="4049489"/>
            <a:ext cx="929766" cy="246199"/>
          </a:xfrm>
          <a:prstGeom prst="straightConnector1">
            <a:avLst/>
          </a:prstGeom>
          <a:noFill/>
          <a:ln w="19050" cap="flat" cmpd="sng" algn="ctr">
            <a:solidFill>
              <a:srgbClr val="CC0000"/>
            </a:solidFill>
            <a:prstDash val="solid"/>
            <a:round/>
            <a:headEnd type="none" w="med" len="med"/>
            <a:tailEnd type="arrow"/>
          </a:ln>
          <a:effectLst/>
        </p:spPr>
      </p:cxnSp>
      <p:sp>
        <p:nvSpPr>
          <p:cNvPr id="32" name="TextBox 31"/>
          <p:cNvSpPr txBox="1"/>
          <p:nvPr/>
        </p:nvSpPr>
        <p:spPr>
          <a:xfrm>
            <a:off x="6400798" y="4379899"/>
            <a:ext cx="1798065" cy="461665"/>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Inactive Failure Modes have been Hidden</a:t>
            </a:r>
            <a:endParaRPr lang="en-US" sz="1200">
              <a:solidFill>
                <a:srgbClr val="CC0000"/>
              </a:solidFill>
            </a:endParaRPr>
          </a:p>
        </p:txBody>
      </p:sp>
      <p:sp>
        <p:nvSpPr>
          <p:cNvPr id="33" name="TextBox 32"/>
          <p:cNvSpPr txBox="1"/>
          <p:nvPr/>
        </p:nvSpPr>
        <p:spPr>
          <a:xfrm>
            <a:off x="6431534" y="3196558"/>
            <a:ext cx="1798065" cy="646331"/>
          </a:xfrm>
          <a:prstGeom prst="rect">
            <a:avLst/>
          </a:prstGeom>
          <a:solidFill>
            <a:schemeClr val="bg1"/>
          </a:solidFill>
          <a:ln w="19050">
            <a:solidFill>
              <a:srgbClr val="CC0000"/>
            </a:solidFill>
          </a:ln>
        </p:spPr>
        <p:txBody>
          <a:bodyPr wrap="square" rtlCol="0">
            <a:spAutoFit/>
          </a:bodyPr>
          <a:lstStyle/>
          <a:p>
            <a:r>
              <a:rPr lang="en-US" sz="1200" smtClean="0">
                <a:solidFill>
                  <a:srgbClr val="CC0000"/>
                </a:solidFill>
              </a:rPr>
              <a:t>Failure Modes sorted by increasing margin of safety</a:t>
            </a:r>
            <a:endParaRPr lang="en-US" sz="1200">
              <a:solidFill>
                <a:srgbClr val="CC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p:cNvPicPr>
            <a:picLocks noChangeAspect="1" noChangeArrowheads="1"/>
          </p:cNvPicPr>
          <p:nvPr/>
        </p:nvPicPr>
        <p:blipFill>
          <a:blip r:embed="rId2" cstate="print">
            <a:clrChange>
              <a:clrFrom>
                <a:srgbClr val="FFFFFF"/>
              </a:clrFrom>
              <a:clrTo>
                <a:srgbClr val="FFFFFF">
                  <a:alpha val="0"/>
                </a:srgbClr>
              </a:clrTo>
            </a:clrChange>
          </a:blip>
          <a:srcRect r="13956"/>
          <a:stretch>
            <a:fillRect/>
          </a:stretch>
        </p:blipFill>
        <p:spPr bwMode="auto">
          <a:xfrm>
            <a:off x="2982887" y="3565392"/>
            <a:ext cx="5715439" cy="3070772"/>
          </a:xfrm>
          <a:prstGeom prst="rect">
            <a:avLst/>
          </a:prstGeom>
          <a:noFill/>
          <a:ln w="9525">
            <a:noFill/>
            <a:miter lim="800000"/>
            <a:headEnd/>
            <a:tailEnd/>
          </a:ln>
        </p:spPr>
      </p:pic>
      <p:pic>
        <p:nvPicPr>
          <p:cNvPr id="59396" name="Picture 4"/>
          <p:cNvPicPr>
            <a:picLocks noChangeAspect="1" noChangeArrowheads="1"/>
          </p:cNvPicPr>
          <p:nvPr/>
        </p:nvPicPr>
        <p:blipFill>
          <a:blip r:embed="rId3" cstate="print"/>
          <a:srcRect/>
          <a:stretch>
            <a:fillRect/>
          </a:stretch>
        </p:blipFill>
        <p:spPr bwMode="auto">
          <a:xfrm>
            <a:off x="253572" y="1295501"/>
            <a:ext cx="5492359" cy="3430180"/>
          </a:xfrm>
          <a:prstGeom prst="rect">
            <a:avLst/>
          </a:prstGeom>
          <a:noFill/>
          <a:ln w="9525">
            <a:solidFill>
              <a:srgbClr val="0000FF"/>
            </a:solidFill>
            <a:miter lim="800000"/>
            <a:headEnd/>
            <a:tailEnd/>
          </a:ln>
        </p:spPr>
      </p:pic>
      <p:sp>
        <p:nvSpPr>
          <p:cNvPr id="11" name="Rectangle 2"/>
          <p:cNvSpPr txBox="1">
            <a:spLocks noChangeArrowheads="1"/>
          </p:cNvSpPr>
          <p:nvPr/>
        </p:nvSpPr>
        <p:spPr>
          <a:xfrm>
            <a:off x="687388" y="-53788"/>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400" b="1" i="0" u="none" strike="noStrike" kern="0" cap="none" spc="0" normalizeH="0" baseline="0" noProof="0" smtClean="0">
                <a:ln>
                  <a:noFill/>
                </a:ln>
                <a:solidFill>
                  <a:schemeClr val="tx1"/>
                </a:solidFill>
                <a:effectLst/>
                <a:uLnTx/>
                <a:uFillTx/>
                <a:latin typeface="+mj-lt"/>
                <a:ea typeface="+mj-ea"/>
                <a:cs typeface="Arial" charset="0"/>
              </a:rPr>
              <a:t>Improvement to Creation of Effective Laminates</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6" name="Rectangle 5"/>
          <p:cNvSpPr txBox="1">
            <a:spLocks noChangeArrowheads="1"/>
          </p:cNvSpPr>
          <p:nvPr/>
        </p:nvSpPr>
        <p:spPr>
          <a:xfrm>
            <a:off x="5832181" y="961809"/>
            <a:ext cx="3311819" cy="1205087"/>
          </a:xfrm>
          <a:prstGeom prst="rect">
            <a:avLst/>
          </a:prstGeom>
        </p:spPr>
        <p:txBody>
          <a:bodyPr lIns="91195" tIns="45600" rIns="91195" bIns="45600"/>
          <a:lstStyle/>
          <a:p>
            <a:pPr marR="0" lvl="0" algn="l" defTabSz="966788" rtl="0" eaLnBrk="1" fontAlgn="base" latinLnBrk="0" hangingPunct="1">
              <a:spcBef>
                <a:spcPct val="20000"/>
              </a:spcBef>
              <a:spcAft>
                <a:spcPts val="0"/>
              </a:spcAft>
              <a:buClr>
                <a:srgbClr val="3D33FD"/>
              </a:buClr>
              <a:buSzPct val="80000"/>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When creating effective laminates, the</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user can now specify a min and max number of plies and this information is used to calculate min and max bounds for the sizing form.</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sp>
        <p:nvSpPr>
          <p:cNvPr id="17" name="Rectangle 16"/>
          <p:cNvSpPr/>
          <p:nvPr/>
        </p:nvSpPr>
        <p:spPr bwMode="auto">
          <a:xfrm>
            <a:off x="2589519" y="2889197"/>
            <a:ext cx="937452" cy="1214077"/>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1" name="Rectangle 20"/>
          <p:cNvSpPr/>
          <p:nvPr/>
        </p:nvSpPr>
        <p:spPr bwMode="auto">
          <a:xfrm>
            <a:off x="5686186" y="3964963"/>
            <a:ext cx="2282158" cy="484094"/>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2" name="Rectangle 5"/>
          <p:cNvSpPr txBox="1">
            <a:spLocks noChangeArrowheads="1"/>
          </p:cNvSpPr>
          <p:nvPr/>
        </p:nvSpPr>
        <p:spPr>
          <a:xfrm>
            <a:off x="338097" y="5134240"/>
            <a:ext cx="3311819" cy="1205087"/>
          </a:xfrm>
          <a:prstGeom prst="rect">
            <a:avLst/>
          </a:prstGeom>
        </p:spPr>
        <p:txBody>
          <a:bodyPr lIns="91195" tIns="45600" rIns="91195" bIns="45600"/>
          <a:lstStyle/>
          <a:p>
            <a:pPr marR="0" lvl="0" algn="l" defTabSz="966788" rtl="0" eaLnBrk="1" fontAlgn="base" latinLnBrk="0" hangingPunct="1">
              <a:spcBef>
                <a:spcPct val="20000"/>
              </a:spcBef>
              <a:spcAft>
                <a:spcPts val="0"/>
              </a:spcAft>
              <a:buClr>
                <a:srgbClr val="3D33FD"/>
              </a:buClr>
              <a:buSzPct val="80000"/>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8 plies = 0.044”</a:t>
            </a:r>
          </a:p>
          <a:p>
            <a:pPr marR="0" lvl="0" algn="l" defTabSz="966788" rtl="0" eaLnBrk="1" fontAlgn="base" latinLnBrk="0" hangingPunct="1">
              <a:spcBef>
                <a:spcPct val="20000"/>
              </a:spcBef>
              <a:spcAft>
                <a:spcPts val="0"/>
              </a:spcAft>
              <a:buClr>
                <a:srgbClr val="3D33FD"/>
              </a:buClr>
              <a:buSzPct val="80000"/>
              <a:tabLst/>
              <a:defRPr/>
            </a:pPr>
            <a:r>
              <a:rPr kumimoji="1" lang="en-US" b="1" kern="0" noProof="0" smtClean="0"/>
              <a:t>20 plies = 0.11”</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cxnSp>
        <p:nvCxnSpPr>
          <p:cNvPr id="28" name="Straight Arrow Connector 27"/>
          <p:cNvCxnSpPr/>
          <p:nvPr/>
        </p:nvCxnSpPr>
        <p:spPr bwMode="auto">
          <a:xfrm rot="5400000" flipH="1" flipV="1">
            <a:off x="2070847" y="4253113"/>
            <a:ext cx="983556" cy="760719"/>
          </a:xfrm>
          <a:prstGeom prst="straightConnector1">
            <a:avLst/>
          </a:prstGeom>
          <a:noFill/>
          <a:ln w="9525"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flipV="1">
            <a:off x="2159213" y="4341479"/>
            <a:ext cx="3503920" cy="814508"/>
          </a:xfrm>
          <a:prstGeom prst="straightConnector1">
            <a:avLst/>
          </a:prstGeom>
          <a:noFill/>
          <a:ln w="9525" cap="flat" cmpd="sng" algn="ctr">
            <a:solidFill>
              <a:schemeClr val="tx1"/>
            </a:solidFill>
            <a:prstDash val="solid"/>
            <a:round/>
            <a:headEnd type="none" w="med" len="med"/>
            <a:tailEnd type="arrow"/>
          </a:ln>
          <a:effectLst/>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2" cstate="print"/>
          <a:srcRect/>
          <a:stretch>
            <a:fillRect/>
          </a:stretch>
        </p:blipFill>
        <p:spPr bwMode="auto">
          <a:xfrm>
            <a:off x="2036269" y="3313696"/>
            <a:ext cx="4879362" cy="3344611"/>
          </a:xfrm>
          <a:prstGeom prst="rect">
            <a:avLst/>
          </a:prstGeom>
          <a:noFill/>
          <a:ln w="28575">
            <a:solidFill>
              <a:srgbClr val="0000FF"/>
            </a:solidFill>
            <a:miter lim="800000"/>
            <a:headEnd/>
            <a:tailEnd/>
          </a:ln>
        </p:spPr>
      </p:pic>
      <p:sp>
        <p:nvSpPr>
          <p:cNvPr id="11" name="Rectangle 2"/>
          <p:cNvSpPr txBox="1">
            <a:spLocks noChangeArrowheads="1"/>
          </p:cNvSpPr>
          <p:nvPr/>
        </p:nvSpPr>
        <p:spPr>
          <a:xfrm>
            <a:off x="687388" y="-53788"/>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400" b="1" i="0" u="none" strike="noStrike" kern="0" cap="none" spc="0" normalizeH="0" baseline="0" noProof="0" smtClean="0">
                <a:ln>
                  <a:noFill/>
                </a:ln>
                <a:solidFill>
                  <a:schemeClr val="tx1"/>
                </a:solidFill>
                <a:effectLst/>
                <a:uLnTx/>
                <a:uFillTx/>
                <a:latin typeface="+mj-lt"/>
                <a:ea typeface="+mj-ea"/>
                <a:cs typeface="Arial" charset="0"/>
              </a:rPr>
              <a:t>Improvement to Creation of Effective Laminates</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2" name="Rectangle 5"/>
          <p:cNvSpPr txBox="1">
            <a:spLocks noChangeArrowheads="1"/>
          </p:cNvSpPr>
          <p:nvPr/>
        </p:nvSpPr>
        <p:spPr>
          <a:xfrm>
            <a:off x="568618" y="800444"/>
            <a:ext cx="8575382" cy="1205087"/>
          </a:xfrm>
          <a:prstGeom prst="rect">
            <a:avLst/>
          </a:prstGeom>
        </p:spPr>
        <p:txBody>
          <a:bodyPr lIns="91195" tIns="45600" rIns="91195" bIns="45600"/>
          <a:lstStyle/>
          <a:p>
            <a:pPr marR="0" lvl="0" algn="l" defTabSz="966788" rtl="0" eaLnBrk="1" fontAlgn="base" latinLnBrk="0" hangingPunct="1">
              <a:spcBef>
                <a:spcPct val="20000"/>
              </a:spcBef>
              <a:spcAft>
                <a:spcPts val="0"/>
              </a:spcAft>
              <a:buClr>
                <a:srgbClr val="3D33FD"/>
              </a:buClr>
              <a:buSzPct val="80000"/>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If an</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a:t>
            </a:r>
            <a:r>
              <a:rPr kumimoji="1" lang="en-US" sz="1800" b="1" i="0" u="none" strike="noStrike" kern="0" cap="none" spc="0" normalizeH="0" noProof="0" smtClean="0">
                <a:ln>
                  <a:noFill/>
                </a:ln>
                <a:solidFill>
                  <a:srgbClr val="0000FF"/>
                </a:solidFill>
                <a:effectLst/>
                <a:uLnTx/>
                <a:uFillTx/>
                <a:latin typeface="Arial" charset="0"/>
                <a:ea typeface="+mn-ea"/>
                <a:cs typeface="Arial" charset="0"/>
              </a:rPr>
              <a:t>Orthotropic Ply </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material is used to create an </a:t>
            </a:r>
            <a:r>
              <a:rPr kumimoji="1" lang="en-US" sz="1800" b="1" i="0" u="none" strike="noStrike" kern="0" cap="none" spc="0" normalizeH="0" noProof="0" smtClean="0">
                <a:ln>
                  <a:noFill/>
                </a:ln>
                <a:solidFill>
                  <a:srgbClr val="0000FF"/>
                </a:solidFill>
                <a:effectLst/>
                <a:uLnTx/>
                <a:uFillTx/>
                <a:latin typeface="Arial" charset="0"/>
                <a:ea typeface="+mn-ea"/>
                <a:cs typeface="Arial" charset="0"/>
              </a:rPr>
              <a:t>Effective Laminate</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a:t>
            </a:r>
            <a:br>
              <a:rPr kumimoji="1" lang="en-US" sz="1800" b="1" i="0" u="none" strike="noStrike" kern="0" cap="none" spc="0" normalizeH="0" noProof="0" smtClean="0">
                <a:ln>
                  <a:noFill/>
                </a:ln>
                <a:solidFill>
                  <a:schemeClr val="tx1"/>
                </a:solidFill>
                <a:effectLst/>
                <a:uLnTx/>
                <a:uFillTx/>
                <a:latin typeface="Arial" charset="0"/>
                <a:ea typeface="+mn-ea"/>
                <a:cs typeface="Arial" charset="0"/>
              </a:rPr>
            </a:br>
            <a:r>
              <a:rPr kumimoji="1" lang="en-US" sz="1800" b="1" i="0" u="none" strike="noStrike" kern="0" cap="none" spc="0" normalizeH="0" noProof="0" smtClean="0">
                <a:ln>
                  <a:noFill/>
                </a:ln>
                <a:solidFill>
                  <a:schemeClr val="tx1"/>
                </a:solidFill>
                <a:effectLst/>
                <a:uLnTx/>
                <a:uFillTx/>
                <a:latin typeface="Arial" charset="0"/>
                <a:ea typeface="+mn-ea"/>
                <a:cs typeface="Arial" charset="0"/>
              </a:rPr>
              <a:t>then that effective laminate becomes linked to the orthotropic ply.</a:t>
            </a:r>
          </a:p>
          <a:p>
            <a:pPr marR="0" lvl="0" algn="l" defTabSz="966788" rtl="0" eaLnBrk="1" fontAlgn="base" latinLnBrk="0" hangingPunct="1">
              <a:spcBef>
                <a:spcPct val="20000"/>
              </a:spcBef>
              <a:spcAft>
                <a:spcPts val="0"/>
              </a:spcAft>
              <a:buClr>
                <a:srgbClr val="3D33FD"/>
              </a:buClr>
              <a:buSzPct val="80000"/>
              <a:tabLst/>
              <a:defRPr/>
            </a:pPr>
            <a:r>
              <a:rPr kumimoji="1" lang="en-US" b="1" i="0" u="none" strike="noStrike" kern="0" cap="none" spc="0" normalizeH="0" noProof="0" smtClean="0">
                <a:ln>
                  <a:noFill/>
                </a:ln>
                <a:solidFill>
                  <a:schemeClr val="tx1"/>
                </a:solidFill>
                <a:effectLst/>
                <a:uLnTx/>
                <a:uFillTx/>
                <a:latin typeface="Arial" charset="0"/>
                <a:ea typeface="+mn-ea"/>
                <a:cs typeface="Arial" charset="0"/>
              </a:rPr>
              <a:t>If the ply material is later changed by the user, </a:t>
            </a:r>
            <a:br>
              <a:rPr kumimoji="1" lang="en-US" b="1" i="0" u="none" strike="noStrike" kern="0" cap="none" spc="0" normalizeH="0" noProof="0" smtClean="0">
                <a:ln>
                  <a:noFill/>
                </a:ln>
                <a:solidFill>
                  <a:schemeClr val="tx1"/>
                </a:solidFill>
                <a:effectLst/>
                <a:uLnTx/>
                <a:uFillTx/>
                <a:latin typeface="Arial" charset="0"/>
                <a:ea typeface="+mn-ea"/>
                <a:cs typeface="Arial" charset="0"/>
              </a:rPr>
            </a:br>
            <a:r>
              <a:rPr kumimoji="1" lang="en-US" b="1" i="0" u="none" strike="noStrike" kern="0" cap="none" spc="0" normalizeH="0" noProof="0" smtClean="0">
                <a:ln>
                  <a:noFill/>
                </a:ln>
                <a:solidFill>
                  <a:schemeClr val="tx1"/>
                </a:solidFill>
                <a:effectLst/>
                <a:uLnTx/>
                <a:uFillTx/>
                <a:latin typeface="Arial" charset="0"/>
                <a:ea typeface="+mn-ea"/>
                <a:cs typeface="Arial" charset="0"/>
              </a:rPr>
              <a:t>all effective laminates linked to the ply material will be updated.</a:t>
            </a:r>
          </a:p>
        </p:txBody>
      </p:sp>
      <p:pic>
        <p:nvPicPr>
          <p:cNvPr id="60420" name="Picture 4"/>
          <p:cNvPicPr>
            <a:picLocks noChangeAspect="1" noChangeArrowheads="1"/>
          </p:cNvPicPr>
          <p:nvPr/>
        </p:nvPicPr>
        <p:blipFill>
          <a:blip r:embed="rId3" cstate="print"/>
          <a:srcRect/>
          <a:stretch>
            <a:fillRect/>
          </a:stretch>
        </p:blipFill>
        <p:spPr bwMode="auto">
          <a:xfrm>
            <a:off x="2030734" y="2039466"/>
            <a:ext cx="4929492" cy="1172460"/>
          </a:xfrm>
          <a:prstGeom prst="rect">
            <a:avLst/>
          </a:prstGeom>
          <a:noFill/>
          <a:ln w="28575">
            <a:solidFill>
              <a:srgbClr val="0000FF"/>
            </a:solidFill>
            <a:miter lim="800000"/>
            <a:headEnd/>
            <a:tailEnd/>
          </a:ln>
        </p:spPr>
      </p:pic>
      <p:sp>
        <p:nvSpPr>
          <p:cNvPr id="18" name="Rectangle 17"/>
          <p:cNvSpPr/>
          <p:nvPr/>
        </p:nvSpPr>
        <p:spPr bwMode="auto">
          <a:xfrm>
            <a:off x="3642232" y="2097741"/>
            <a:ext cx="3327186" cy="361150"/>
          </a:xfrm>
          <a:prstGeom prst="rect">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9" name="Rectangle 18"/>
          <p:cNvSpPr/>
          <p:nvPr/>
        </p:nvSpPr>
        <p:spPr bwMode="auto">
          <a:xfrm>
            <a:off x="2028585" y="6239435"/>
            <a:ext cx="3327186" cy="361150"/>
          </a:xfrm>
          <a:prstGeom prst="rect">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3" name="Elbow Connector 22"/>
          <p:cNvCxnSpPr>
            <a:stCxn id="18" idx="3"/>
            <a:endCxn id="19" idx="3"/>
          </p:cNvCxnSpPr>
          <p:nvPr/>
        </p:nvCxnSpPr>
        <p:spPr bwMode="auto">
          <a:xfrm flipH="1">
            <a:off x="5355771" y="2278316"/>
            <a:ext cx="1613647" cy="4141694"/>
          </a:xfrm>
          <a:prstGeom prst="bentConnector3">
            <a:avLst>
              <a:gd name="adj1" fmla="val -59881"/>
            </a:avLst>
          </a:prstGeom>
          <a:noFill/>
          <a:ln w="28575" cap="flat" cmpd="sng" algn="ctr">
            <a:solidFill>
              <a:srgbClr val="FF0000"/>
            </a:solidFill>
            <a:prstDash val="solid"/>
            <a:round/>
            <a:headEnd type="none" w="med" len="med"/>
            <a:tailEnd type="arrow"/>
          </a:ln>
          <a:effectLst/>
        </p:spPr>
      </p:cxnSp>
      <p:cxnSp>
        <p:nvCxnSpPr>
          <p:cNvPr id="26" name="Elbow Connector 25"/>
          <p:cNvCxnSpPr>
            <a:stCxn id="60420" idx="1"/>
            <a:endCxn id="60419" idx="1"/>
          </p:cNvCxnSpPr>
          <p:nvPr/>
        </p:nvCxnSpPr>
        <p:spPr bwMode="auto">
          <a:xfrm rot="10800000" flipH="1" flipV="1">
            <a:off x="2030733" y="2625696"/>
            <a:ext cx="5535" cy="2360306"/>
          </a:xfrm>
          <a:prstGeom prst="bentConnector3">
            <a:avLst>
              <a:gd name="adj1" fmla="val -20789239"/>
            </a:avLst>
          </a:prstGeom>
          <a:noFill/>
          <a:ln w="28575" cap="flat" cmpd="sng" algn="ctr">
            <a:solidFill>
              <a:srgbClr val="00B050"/>
            </a:solidFill>
            <a:prstDash val="solid"/>
            <a:round/>
            <a:headEnd type="none" w="med" len="med"/>
            <a:tailEnd type="arrow"/>
          </a:ln>
          <a:effectLst/>
        </p:spPr>
      </p:cxnSp>
      <p:sp>
        <p:nvSpPr>
          <p:cNvPr id="24" name="TextBox 23"/>
          <p:cNvSpPr txBox="1"/>
          <p:nvPr/>
        </p:nvSpPr>
        <p:spPr>
          <a:xfrm>
            <a:off x="1" y="3027509"/>
            <a:ext cx="1997848" cy="830997"/>
          </a:xfrm>
          <a:prstGeom prst="rect">
            <a:avLst/>
          </a:prstGeom>
          <a:solidFill>
            <a:schemeClr val="bg1"/>
          </a:solidFill>
        </p:spPr>
        <p:txBody>
          <a:bodyPr wrap="square" rtlCol="0">
            <a:spAutoFit/>
          </a:bodyPr>
          <a:lstStyle/>
          <a:p>
            <a:r>
              <a:rPr lang="en-US" sz="1200" smtClean="0"/>
              <a:t>AS4/3502 Tape Material is used to create Effective Laminate</a:t>
            </a:r>
            <a:br>
              <a:rPr lang="en-US" sz="1200" smtClean="0"/>
            </a:br>
            <a:r>
              <a:rPr lang="en-US" sz="1200" smtClean="0"/>
              <a:t>AS4/3502 (25/50/25)</a:t>
            </a:r>
            <a:endParaRPr lang="en-US" sz="1200"/>
          </a:p>
        </p:txBody>
      </p:sp>
      <p:sp>
        <p:nvSpPr>
          <p:cNvPr id="31" name="TextBox 30"/>
          <p:cNvSpPr txBox="1"/>
          <p:nvPr/>
        </p:nvSpPr>
        <p:spPr>
          <a:xfrm>
            <a:off x="7146152" y="3027509"/>
            <a:ext cx="1997848" cy="1015663"/>
          </a:xfrm>
          <a:prstGeom prst="rect">
            <a:avLst/>
          </a:prstGeom>
          <a:solidFill>
            <a:schemeClr val="bg1"/>
          </a:solidFill>
        </p:spPr>
        <p:txBody>
          <a:bodyPr wrap="square" rtlCol="0">
            <a:spAutoFit/>
          </a:bodyPr>
          <a:lstStyle/>
          <a:p>
            <a:r>
              <a:rPr lang="en-US" sz="1200" smtClean="0"/>
              <a:t>Ply Material becomes linked to effective laminate… any time ply changes, effective laminate is updated</a:t>
            </a:r>
            <a:endParaRPr lang="en-US" sz="12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399569" y="117475"/>
            <a:ext cx="8560013"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i="0" u="none" strike="noStrike" kern="0" cap="none" spc="0" normalizeH="0" baseline="0" noProof="0" smtClean="0">
                <a:ln>
                  <a:noFill/>
                </a:ln>
                <a:solidFill>
                  <a:schemeClr val="tx1"/>
                </a:solidFill>
                <a:effectLst/>
                <a:uLnTx/>
                <a:uFillTx/>
                <a:latin typeface="+mj-lt"/>
                <a:ea typeface="+mj-ea"/>
                <a:cs typeface="Arial" charset="0"/>
              </a:rPr>
              <a:t>Improved Flexibility on the Graphics Form</a:t>
            </a: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6" name="Rectangle 5"/>
          <p:cNvSpPr txBox="1">
            <a:spLocks noChangeArrowheads="1"/>
          </p:cNvSpPr>
          <p:nvPr/>
        </p:nvSpPr>
        <p:spPr>
          <a:xfrm>
            <a:off x="169050" y="984861"/>
            <a:ext cx="2343629" cy="1205087"/>
          </a:xfrm>
          <a:prstGeom prst="rect">
            <a:avLst/>
          </a:prstGeom>
        </p:spPr>
        <p:txBody>
          <a:bodyPr lIns="91195" tIns="45600" rIns="91195" bIns="45600"/>
          <a:lstStyle/>
          <a:p>
            <a:pPr marR="0" lvl="0" algn="l" defTabSz="966788" rtl="0" eaLnBrk="1" fontAlgn="base" latinLnBrk="0" hangingPunct="1">
              <a:spcBef>
                <a:spcPct val="20000"/>
              </a:spcBef>
              <a:spcAft>
                <a:spcPts val="0"/>
              </a:spcAft>
              <a:buClr>
                <a:srgbClr val="3D33FD"/>
              </a:buClr>
              <a:buSzPct val="80000"/>
              <a:tabLst/>
              <a:defRPr/>
            </a:pPr>
            <a:r>
              <a:rPr kumimoji="1" lang="en-US" b="1" kern="0" smtClean="0"/>
              <a:t>User can select any data bin from the legend and create a new assembly from the members of that data bin.</a:t>
            </a:r>
          </a:p>
          <a:p>
            <a:pPr marR="0" lvl="0" algn="l" defTabSz="966788" rtl="0" eaLnBrk="1" fontAlgn="base" latinLnBrk="0" hangingPunct="1">
              <a:spcBef>
                <a:spcPct val="20000"/>
              </a:spcBef>
              <a:spcAft>
                <a:spcPts val="0"/>
              </a:spcAft>
              <a:buClr>
                <a:srgbClr val="3D33FD"/>
              </a:buClr>
              <a:buSzPct val="80000"/>
              <a:tabLst/>
              <a:defRPr/>
            </a:pP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a:p>
            <a:pPr marR="0" lvl="0" algn="l" defTabSz="966788" rtl="0" eaLnBrk="1" fontAlgn="base" latinLnBrk="0" hangingPunct="1">
              <a:spcBef>
                <a:spcPct val="20000"/>
              </a:spcBef>
              <a:spcAft>
                <a:spcPts val="0"/>
              </a:spcAft>
              <a:buClr>
                <a:srgbClr val="3D33FD"/>
              </a:buClr>
              <a:buSzPct val="80000"/>
              <a:tabLst/>
              <a:defRPr/>
            </a:pPr>
            <a:r>
              <a:rPr kumimoji="1" lang="en-US" b="1" kern="0" noProof="0" smtClean="0"/>
              <a:t>Shown here are margins of safety for the Ap1 Training Example.  Nine components have negative margins.  </a:t>
            </a:r>
          </a:p>
          <a:p>
            <a:pPr marR="0" lvl="0" algn="l" defTabSz="966788" rtl="0" eaLnBrk="1" fontAlgn="base" latinLnBrk="0" hangingPunct="1">
              <a:spcBef>
                <a:spcPct val="20000"/>
              </a:spcBef>
              <a:spcAft>
                <a:spcPts val="0"/>
              </a:spcAft>
              <a:buClr>
                <a:srgbClr val="3D33FD"/>
              </a:buClr>
              <a:buSzPct val="80000"/>
              <a:tabLst/>
              <a:defRPr/>
            </a:pPr>
            <a:endParaRPr kumimoji="1" lang="en-US" b="1" i="0" u="none" strike="noStrike" kern="0" cap="none" spc="0" normalizeH="0" smtClean="0">
              <a:ln>
                <a:noFill/>
              </a:ln>
              <a:solidFill>
                <a:schemeClr val="tx1"/>
              </a:solidFill>
              <a:effectLst/>
              <a:uLnTx/>
              <a:uFillTx/>
              <a:latin typeface="Arial" charset="0"/>
              <a:ea typeface="+mn-ea"/>
              <a:cs typeface="Arial" charset="0"/>
            </a:endParaRPr>
          </a:p>
          <a:p>
            <a:pPr marR="0" lvl="0" algn="l" defTabSz="966788" rtl="0" eaLnBrk="1" fontAlgn="base" latinLnBrk="0" hangingPunct="1">
              <a:spcBef>
                <a:spcPct val="20000"/>
              </a:spcBef>
              <a:spcAft>
                <a:spcPts val="0"/>
              </a:spcAft>
              <a:buClr>
                <a:srgbClr val="3D33FD"/>
              </a:buClr>
              <a:buSzPct val="80000"/>
              <a:tabLst/>
              <a:defRPr/>
            </a:pPr>
            <a:r>
              <a:rPr kumimoji="1" lang="en-US" b="1" kern="0" noProof="0" smtClean="0"/>
              <a:t>A new assembly can now easily be made from these components</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pic>
        <p:nvPicPr>
          <p:cNvPr id="57346" name="Picture 2"/>
          <p:cNvPicPr>
            <a:picLocks noChangeAspect="1" noChangeArrowheads="1"/>
          </p:cNvPicPr>
          <p:nvPr/>
        </p:nvPicPr>
        <p:blipFill>
          <a:blip r:embed="rId2" cstate="print"/>
          <a:srcRect/>
          <a:stretch>
            <a:fillRect/>
          </a:stretch>
        </p:blipFill>
        <p:spPr bwMode="auto">
          <a:xfrm>
            <a:off x="2504995" y="863052"/>
            <a:ext cx="6531161" cy="4734980"/>
          </a:xfrm>
          <a:prstGeom prst="rect">
            <a:avLst/>
          </a:prstGeom>
          <a:noFill/>
          <a:ln w="9525">
            <a:noFill/>
            <a:miter lim="800000"/>
            <a:headEnd/>
            <a:tailEnd/>
          </a:ln>
        </p:spPr>
      </p:pic>
      <p:pic>
        <p:nvPicPr>
          <p:cNvPr id="57347" name="Picture 3"/>
          <p:cNvPicPr>
            <a:picLocks noChangeAspect="1" noChangeArrowheads="1"/>
          </p:cNvPicPr>
          <p:nvPr/>
        </p:nvPicPr>
        <p:blipFill>
          <a:blip r:embed="rId3" cstate="print"/>
          <a:srcRect/>
          <a:stretch>
            <a:fillRect/>
          </a:stretch>
        </p:blipFill>
        <p:spPr bwMode="auto">
          <a:xfrm>
            <a:off x="2366245" y="4040747"/>
            <a:ext cx="2407756" cy="2509891"/>
          </a:xfrm>
          <a:prstGeom prst="rect">
            <a:avLst/>
          </a:prstGeom>
          <a:noFill/>
          <a:ln w="28575">
            <a:solidFill>
              <a:srgbClr val="0000FF"/>
            </a:solidFill>
            <a:miter lim="800000"/>
            <a:headEnd/>
            <a:tailEnd/>
          </a:ln>
        </p:spPr>
      </p:pic>
      <p:sp>
        <p:nvSpPr>
          <p:cNvPr id="17" name="Down Arrow 16"/>
          <p:cNvSpPr/>
          <p:nvPr/>
        </p:nvSpPr>
        <p:spPr bwMode="auto">
          <a:xfrm rot="1588671">
            <a:off x="4272806" y="3378060"/>
            <a:ext cx="437990" cy="1004213"/>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kern="0" smtClean="0">
                <a:latin typeface="+mj-lt"/>
                <a:ea typeface="+mj-ea"/>
              </a:rPr>
              <a:t>New Failure Modes</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6" name="Rectangle 5"/>
          <p:cNvSpPr txBox="1">
            <a:spLocks noChangeArrowheads="1"/>
          </p:cNvSpPr>
          <p:nvPr/>
        </p:nvSpPr>
        <p:spPr>
          <a:xfrm>
            <a:off x="440100" y="723604"/>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Flexural</a:t>
            </a:r>
            <a:r>
              <a:rPr kumimoji="1" lang="en-US" b="1" kern="0" smtClean="0"/>
              <a:t>/Torsional Buckling of Uniaxial Stiffened Panels</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pic>
        <p:nvPicPr>
          <p:cNvPr id="15" name="Picture 14"/>
          <p:cNvPicPr/>
          <p:nvPr/>
        </p:nvPicPr>
        <p:blipFill>
          <a:blip r:embed="rId2" cstate="print"/>
          <a:srcRect/>
          <a:stretch>
            <a:fillRect/>
          </a:stretch>
        </p:blipFill>
        <p:spPr bwMode="auto">
          <a:xfrm>
            <a:off x="4620025" y="3277698"/>
            <a:ext cx="4114800" cy="2884438"/>
          </a:xfrm>
          <a:prstGeom prst="rect">
            <a:avLst/>
          </a:prstGeom>
          <a:noFill/>
          <a:ln w="9525">
            <a:noFill/>
            <a:miter lim="800000"/>
            <a:headEnd/>
            <a:tailEnd/>
          </a:ln>
        </p:spPr>
      </p:pic>
      <p:pic>
        <p:nvPicPr>
          <p:cNvPr id="57346" name="Picture 2"/>
          <p:cNvPicPr>
            <a:picLocks noChangeAspect="1" noChangeArrowheads="1"/>
          </p:cNvPicPr>
          <p:nvPr/>
        </p:nvPicPr>
        <p:blipFill>
          <a:blip r:embed="rId3" cstate="print"/>
          <a:srcRect/>
          <a:stretch>
            <a:fillRect/>
          </a:stretch>
        </p:blipFill>
        <p:spPr bwMode="auto">
          <a:xfrm>
            <a:off x="305361" y="1406124"/>
            <a:ext cx="8570542" cy="1736645"/>
          </a:xfrm>
          <a:prstGeom prst="rect">
            <a:avLst/>
          </a:prstGeom>
          <a:noFill/>
          <a:ln w="9525">
            <a:noFill/>
            <a:miter lim="800000"/>
            <a:headEnd/>
            <a:tailEnd/>
          </a:ln>
        </p:spPr>
      </p:pic>
      <p:sp>
        <p:nvSpPr>
          <p:cNvPr id="7" name="Rectangle 6"/>
          <p:cNvSpPr/>
          <p:nvPr/>
        </p:nvSpPr>
        <p:spPr bwMode="auto">
          <a:xfrm>
            <a:off x="3327186" y="2543415"/>
            <a:ext cx="4164747" cy="207469"/>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 name="Rectangle 5"/>
          <p:cNvSpPr txBox="1">
            <a:spLocks noChangeArrowheads="1"/>
          </p:cNvSpPr>
          <p:nvPr/>
        </p:nvSpPr>
        <p:spPr>
          <a:xfrm>
            <a:off x="353467" y="3436068"/>
            <a:ext cx="3941908" cy="1205087"/>
          </a:xfrm>
          <a:prstGeom prst="rect">
            <a:avLst/>
          </a:prstGeom>
        </p:spPr>
        <p:txBody>
          <a:bodyPr lIns="91195" tIns="45600" rIns="91195" bIns="45600"/>
          <a:lstStyle/>
          <a:p>
            <a:pPr marR="0" lvl="0" algn="l" defTabSz="966788" rtl="0" eaLnBrk="1" fontAlgn="base" latinLnBrk="0" hangingPunct="1">
              <a:spcBef>
                <a:spcPct val="20000"/>
              </a:spcBef>
              <a:spcAft>
                <a:spcPts val="0"/>
              </a:spcAft>
              <a:buClr>
                <a:srgbClr val="3D33FD"/>
              </a:buClr>
              <a:buSzPct val="80000"/>
              <a:tabLst/>
              <a:defRPr/>
            </a:pPr>
            <a:r>
              <a:rPr kumimoji="1" lang="en-US" b="1" kern="0" smtClean="0"/>
              <a:t>In previous version of the software, the flexural-torsional buckling of a uniaxial panel (e.g. I, Z, T, etc) would not be calculated by HyperSizer which could lead to sizing of very tall thin stiffeners.</a:t>
            </a:r>
          </a:p>
          <a:p>
            <a:pPr marR="0" lvl="0" algn="l" defTabSz="966788" rtl="0" eaLnBrk="1" fontAlgn="base" latinLnBrk="0" hangingPunct="1">
              <a:spcBef>
                <a:spcPct val="20000"/>
              </a:spcBef>
              <a:spcAft>
                <a:spcPts val="0"/>
              </a:spcAft>
              <a:buClr>
                <a:srgbClr val="3D33FD"/>
              </a:buClr>
              <a:buSzPct val="80000"/>
              <a:tabLst/>
              <a:defRPr/>
            </a:pP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a:p>
            <a:pPr marR="0" lvl="0" algn="l" defTabSz="966788" rtl="0" eaLnBrk="1" fontAlgn="base" latinLnBrk="0" hangingPunct="1">
              <a:spcBef>
                <a:spcPct val="20000"/>
              </a:spcBef>
              <a:spcAft>
                <a:spcPts val="0"/>
              </a:spcAft>
              <a:buClr>
                <a:srgbClr val="3D33FD"/>
              </a:buClr>
              <a:buSzPct val="80000"/>
              <a:tabLst/>
              <a:defRPr/>
            </a:pPr>
            <a:r>
              <a:rPr kumimoji="1" lang="en-US" b="1" kern="0" noProof="0" smtClean="0"/>
              <a:t>HyperSizer now checks for this very complex failure mode.</a:t>
            </a: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kern="0" smtClean="0">
                <a:latin typeface="+mj-lt"/>
                <a:ea typeface="+mj-ea"/>
              </a:rPr>
              <a:t>New Failure Modes</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6" name="Rectangle 5"/>
          <p:cNvSpPr txBox="1">
            <a:spLocks noChangeArrowheads="1"/>
          </p:cNvSpPr>
          <p:nvPr/>
        </p:nvSpPr>
        <p:spPr>
          <a:xfrm>
            <a:off x="440100" y="723604"/>
            <a:ext cx="8196754"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0"/>
              </a:spcAft>
              <a:buClr>
                <a:srgbClr val="3D33FD"/>
              </a:buClr>
              <a:buSzPct val="80000"/>
              <a:buFont typeface="Arial" charset="0"/>
              <a:buChar char="•"/>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“Scissor-Mode” Buckling of Hat Stiffened</a:t>
            </a:r>
            <a:r>
              <a:rPr kumimoji="1" lang="en-US" sz="1800" b="1" i="0" u="none" strike="noStrike" kern="0" cap="none" spc="0" normalizeH="0" noProof="0" smtClean="0">
                <a:ln>
                  <a:noFill/>
                </a:ln>
                <a:solidFill>
                  <a:schemeClr val="tx1"/>
                </a:solidFill>
                <a:effectLst/>
                <a:uLnTx/>
                <a:uFillTx/>
                <a:latin typeface="Arial" charset="0"/>
                <a:ea typeface="+mn-ea"/>
                <a:cs typeface="Arial" charset="0"/>
              </a:rPr>
              <a:t> Panels in biaxial compression</a:t>
            </a:r>
          </a:p>
          <a:p>
            <a:pPr marL="363538" marR="0" lvl="0" indent="-363538" algn="l" defTabSz="966788" rtl="0" eaLnBrk="1" fontAlgn="base" latinLnBrk="0" hangingPunct="1">
              <a:spcBef>
                <a:spcPct val="20000"/>
              </a:spcBef>
              <a:spcAft>
                <a:spcPts val="0"/>
              </a:spcAft>
              <a:buClr>
                <a:srgbClr val="3D33FD"/>
              </a:buClr>
              <a:buSzPct val="80000"/>
              <a:buFont typeface="Arial" charset="0"/>
              <a:buChar char="•"/>
              <a:tabLst/>
              <a:defRPr/>
            </a:pPr>
            <a:r>
              <a:rPr kumimoji="1" lang="en-US" b="1" kern="0" smtClean="0"/>
              <a:t>An observed buckling mode for hat stiffened panels has adjacent stiffeners alternatively deflecting up and down.  We have called this a scissor buckling mode.</a:t>
            </a:r>
          </a:p>
          <a:p>
            <a:pPr marL="363538" marR="0" lvl="0" indent="-363538" algn="l" defTabSz="966788" rtl="0" eaLnBrk="1" fontAlgn="base" latinLnBrk="0" hangingPunct="1">
              <a:spcBef>
                <a:spcPct val="20000"/>
              </a:spcBef>
              <a:spcAft>
                <a:spcPts val="0"/>
              </a:spcAft>
              <a:buClr>
                <a:srgbClr val="3D33FD"/>
              </a:buClr>
              <a:buSzPct val="80000"/>
              <a:tabLst/>
              <a:defRPr/>
            </a:pP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pic>
        <p:nvPicPr>
          <p:cNvPr id="5" name="Picture 2"/>
          <p:cNvPicPr>
            <a:picLocks noChangeAspect="1" noChangeArrowheads="1"/>
          </p:cNvPicPr>
          <p:nvPr/>
        </p:nvPicPr>
        <p:blipFill>
          <a:blip r:embed="rId2" cstate="print">
            <a:lum bright="10000" contrast="46000"/>
          </a:blip>
          <a:srcRect/>
          <a:stretch>
            <a:fillRect/>
          </a:stretch>
        </p:blipFill>
        <p:spPr bwMode="auto">
          <a:xfrm>
            <a:off x="2983118" y="3849700"/>
            <a:ext cx="3949228" cy="2791426"/>
          </a:xfrm>
          <a:prstGeom prst="rect">
            <a:avLst/>
          </a:prstGeom>
          <a:noFill/>
          <a:ln w="9525">
            <a:solidFill>
              <a:schemeClr val="tx1"/>
            </a:solidFill>
            <a:miter lim="800000"/>
            <a:headEnd/>
            <a:tailEnd/>
          </a:ln>
        </p:spPr>
      </p:pic>
      <p:pic>
        <p:nvPicPr>
          <p:cNvPr id="86018" name="Picture 2"/>
          <p:cNvPicPr>
            <a:picLocks noChangeAspect="1" noChangeArrowheads="1"/>
          </p:cNvPicPr>
          <p:nvPr/>
        </p:nvPicPr>
        <p:blipFill>
          <a:blip r:embed="rId3" cstate="print"/>
          <a:srcRect/>
          <a:stretch>
            <a:fillRect/>
          </a:stretch>
        </p:blipFill>
        <p:spPr bwMode="auto">
          <a:xfrm>
            <a:off x="2625605" y="2458450"/>
            <a:ext cx="4844649" cy="1222202"/>
          </a:xfrm>
          <a:prstGeom prst="rect">
            <a:avLst/>
          </a:prstGeom>
          <a:noFill/>
          <a:ln w="9525">
            <a:noFill/>
            <a:miter lim="800000"/>
            <a:headEnd/>
            <a:tailEnd/>
          </a:ln>
        </p:spPr>
      </p:pic>
      <p:sp>
        <p:nvSpPr>
          <p:cNvPr id="7" name="TextBox 6"/>
          <p:cNvSpPr txBox="1"/>
          <p:nvPr/>
        </p:nvSpPr>
        <p:spPr>
          <a:xfrm>
            <a:off x="722299" y="2566466"/>
            <a:ext cx="1867220" cy="923330"/>
          </a:xfrm>
          <a:prstGeom prst="rect">
            <a:avLst/>
          </a:prstGeom>
          <a:noFill/>
        </p:spPr>
        <p:txBody>
          <a:bodyPr wrap="square" rtlCol="0">
            <a:spAutoFit/>
          </a:bodyPr>
          <a:lstStyle/>
          <a:p>
            <a:r>
              <a:rPr lang="en-US" smtClean="0"/>
              <a:t>Margin of Safety Shown in HyperSizer</a:t>
            </a:r>
            <a:endParaRPr lang="en-US"/>
          </a:p>
        </p:txBody>
      </p:sp>
      <p:sp>
        <p:nvSpPr>
          <p:cNvPr id="8" name="TextBox 7"/>
          <p:cNvSpPr txBox="1"/>
          <p:nvPr/>
        </p:nvSpPr>
        <p:spPr>
          <a:xfrm>
            <a:off x="722299" y="4725679"/>
            <a:ext cx="1867220" cy="1200329"/>
          </a:xfrm>
          <a:prstGeom prst="rect">
            <a:avLst/>
          </a:prstGeom>
          <a:noFill/>
        </p:spPr>
        <p:txBody>
          <a:bodyPr wrap="square" rtlCol="0">
            <a:spAutoFit/>
          </a:bodyPr>
          <a:lstStyle/>
          <a:p>
            <a:r>
              <a:rPr lang="en-US" smtClean="0"/>
              <a:t>Verification of Scissor-Mode Buckling shown in ABAQUS</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687388" y="117475"/>
            <a:ext cx="8045450" cy="592138"/>
          </a:xfrm>
          <a:prstGeom prst="rect">
            <a:avLst/>
          </a:prstGeom>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1" lang="en-US" sz="2800" b="1" kern="0" smtClean="0">
                <a:latin typeface="+mj-lt"/>
                <a:ea typeface="+mj-ea"/>
              </a:rPr>
              <a:t>New Failure Modes</a:t>
            </a:r>
            <a:endParaRPr kumimoji="1" lang="en-US" sz="2800" b="1" i="0" u="none" strike="noStrike" kern="0" cap="none" spc="0" normalizeH="0" baseline="0" noProof="0" smtClean="0">
              <a:ln>
                <a:noFill/>
              </a:ln>
              <a:solidFill>
                <a:schemeClr val="tx1"/>
              </a:solidFill>
              <a:effectLst/>
              <a:uLnTx/>
              <a:uFillTx/>
              <a:latin typeface="+mj-lt"/>
              <a:ea typeface="+mj-ea"/>
              <a:cs typeface="Arial" charset="0"/>
            </a:endParaRPr>
          </a:p>
        </p:txBody>
      </p:sp>
      <p:sp>
        <p:nvSpPr>
          <p:cNvPr id="13" name="Date Placeholder 1"/>
          <p:cNvSpPr>
            <a:spLocks noGrp="1"/>
          </p:cNvSpPr>
          <p:nvPr>
            <p:ph type="dt" sz="half" idx="10"/>
          </p:nvPr>
        </p:nvSpPr>
        <p:spPr>
          <a:xfrm>
            <a:off x="260350" y="6442075"/>
            <a:ext cx="4511675" cy="306388"/>
          </a:xfrm>
        </p:spPr>
        <p:txBody>
          <a:bodyPr/>
          <a:lstStyle/>
          <a:p>
            <a:pPr>
              <a:defRPr/>
            </a:pPr>
            <a:r>
              <a:rPr lang="en-US" smtClean="0"/>
              <a:t>© 2009 Collier Research Corporation.</a:t>
            </a:r>
            <a:endParaRPr lang="en-US"/>
          </a:p>
        </p:txBody>
      </p:sp>
      <p:sp>
        <p:nvSpPr>
          <p:cNvPr id="16" name="Rectangle 5"/>
          <p:cNvSpPr txBox="1">
            <a:spLocks noChangeArrowheads="1"/>
          </p:cNvSpPr>
          <p:nvPr/>
        </p:nvSpPr>
        <p:spPr>
          <a:xfrm>
            <a:off x="161365" y="723604"/>
            <a:ext cx="8475489" cy="1205087"/>
          </a:xfrm>
          <a:prstGeom prst="rect">
            <a:avLst/>
          </a:prstGeom>
        </p:spPr>
        <p:txBody>
          <a:bodyPr lIns="91195" tIns="45600" rIns="91195" bIns="45600"/>
          <a:lstStyle/>
          <a:p>
            <a:pPr marL="363538" marR="0" lvl="0" indent="-363538" algn="l" defTabSz="966788" rtl="0" eaLnBrk="1" fontAlgn="base" latinLnBrk="0" hangingPunct="1">
              <a:spcBef>
                <a:spcPct val="20000"/>
              </a:spcBef>
              <a:spcAft>
                <a:spcPts val="0"/>
              </a:spcAft>
              <a:buClr>
                <a:srgbClr val="3D33FD"/>
              </a:buClr>
              <a:buSzPct val="80000"/>
              <a:tabLst/>
              <a:defRPr/>
            </a:pPr>
            <a:r>
              <a:rPr kumimoji="1" lang="en-US" sz="1800" b="1" i="0" u="none" strike="noStrike" kern="0" cap="none" spc="0" normalizeH="0" baseline="0" noProof="0" smtClean="0">
                <a:ln>
                  <a:noFill/>
                </a:ln>
                <a:solidFill>
                  <a:schemeClr val="tx1"/>
                </a:solidFill>
                <a:effectLst/>
                <a:uLnTx/>
                <a:uFillTx/>
                <a:latin typeface="Arial" charset="0"/>
                <a:ea typeface="+mn-ea"/>
                <a:cs typeface="Arial" charset="0"/>
              </a:rPr>
              <a:t>Eleven new </a:t>
            </a:r>
            <a:r>
              <a:rPr kumimoji="1" lang="en-US" sz="1800" b="1" i="0" u="none" strike="noStrike" kern="0" cap="none" spc="0" normalizeH="0" baseline="0" noProof="0" smtClean="0">
                <a:ln>
                  <a:noFill/>
                </a:ln>
                <a:solidFill>
                  <a:srgbClr val="0000FF"/>
                </a:solidFill>
                <a:effectLst/>
                <a:uLnTx/>
                <a:uFillTx/>
                <a:latin typeface="Arial" charset="0"/>
                <a:ea typeface="+mn-ea"/>
                <a:cs typeface="Arial" charset="0"/>
              </a:rPr>
              <a:t>Laminate Based Strain Failure Criteria</a:t>
            </a:r>
          </a:p>
          <a:p>
            <a:pPr marL="820738" lvl="1" indent="-363538" defTabSz="966788">
              <a:spcBef>
                <a:spcPct val="20000"/>
              </a:spcBef>
              <a:spcAft>
                <a:spcPts val="0"/>
              </a:spcAft>
              <a:buClr>
                <a:srgbClr val="3D33FD"/>
              </a:buClr>
              <a:buSzPct val="80000"/>
              <a:buFont typeface="Arial" charset="0"/>
              <a:buChar char="•"/>
              <a:defRPr/>
            </a:pPr>
            <a:r>
              <a:rPr kumimoji="1" lang="en-US" b="1" kern="0" smtClean="0"/>
              <a:t>Compression, Pristine</a:t>
            </a:r>
          </a:p>
          <a:p>
            <a:pPr marL="820738" lvl="1" indent="-363538" defTabSz="966788">
              <a:spcBef>
                <a:spcPct val="20000"/>
              </a:spcBef>
              <a:spcAft>
                <a:spcPts val="0"/>
              </a:spcAft>
              <a:buClr>
                <a:srgbClr val="3D33FD"/>
              </a:buClr>
              <a:buSzPct val="80000"/>
              <a:buFont typeface="Arial" charset="0"/>
              <a:buChar char="•"/>
              <a:defRPr/>
            </a:pPr>
            <a:r>
              <a:rPr kumimoji="1" lang="en-US" b="1" kern="0" smtClean="0"/>
              <a:t>Compression, After Impact (CAI)</a:t>
            </a:r>
          </a:p>
          <a:p>
            <a:pPr marL="820738" lvl="1" indent="-363538" defTabSz="966788">
              <a:spcBef>
                <a:spcPct val="20000"/>
              </a:spcBef>
              <a:spcAft>
                <a:spcPts val="0"/>
              </a:spcAft>
              <a:buClr>
                <a:srgbClr val="3D33FD"/>
              </a:buClr>
              <a:buSzPct val="80000"/>
              <a:buFont typeface="Arial" charset="0"/>
              <a:buChar char="•"/>
              <a:defRPr/>
            </a:pPr>
            <a:r>
              <a:rPr kumimoji="1" lang="en-US" b="1" kern="0" smtClean="0"/>
              <a:t>Compression, Open Hole (OHC)</a:t>
            </a:r>
          </a:p>
          <a:p>
            <a:pPr marL="820738" lvl="1" indent="-363538" defTabSz="966788">
              <a:spcBef>
                <a:spcPct val="20000"/>
              </a:spcBef>
              <a:spcAft>
                <a:spcPts val="0"/>
              </a:spcAft>
              <a:buClr>
                <a:srgbClr val="3D33FD"/>
              </a:buClr>
              <a:buSzPct val="80000"/>
              <a:buFont typeface="Arial" charset="0"/>
              <a:buChar char="•"/>
              <a:defRPr/>
            </a:pPr>
            <a:r>
              <a:rPr kumimoji="1" lang="en-US" b="1" kern="0" smtClean="0"/>
              <a:t>Compression, Filled Hole (FHC)</a:t>
            </a:r>
          </a:p>
          <a:p>
            <a:pPr marL="820738" lvl="1" indent="-363538" defTabSz="966788">
              <a:spcBef>
                <a:spcPct val="20000"/>
              </a:spcBef>
              <a:spcAft>
                <a:spcPts val="0"/>
              </a:spcAft>
              <a:buClr>
                <a:srgbClr val="3D33FD"/>
              </a:buClr>
              <a:buSzPct val="80000"/>
              <a:buFont typeface="Arial" charset="0"/>
              <a:buChar char="•"/>
              <a:defRPr/>
            </a:pPr>
            <a:r>
              <a:rPr kumimoji="1" lang="en-US" b="1" kern="0" smtClean="0"/>
              <a:t>Compression, Barely Visible Damage (BVID)</a:t>
            </a:r>
          </a:p>
          <a:p>
            <a:pPr marL="820738" lvl="1" indent="-363538" defTabSz="966788">
              <a:spcBef>
                <a:spcPct val="20000"/>
              </a:spcBef>
              <a:spcAft>
                <a:spcPts val="0"/>
              </a:spcAft>
              <a:buClr>
                <a:srgbClr val="3D33FD"/>
              </a:buClr>
              <a:buSzPct val="80000"/>
              <a:buFont typeface="Arial" charset="0"/>
              <a:buChar char="•"/>
              <a:defRPr/>
            </a:pPr>
            <a:r>
              <a:rPr kumimoji="1" lang="en-US" b="1" kern="0" smtClean="0"/>
              <a:t>Tension, Pristine</a:t>
            </a:r>
          </a:p>
          <a:p>
            <a:pPr marL="820738" lvl="1" indent="-363538" defTabSz="966788">
              <a:spcBef>
                <a:spcPct val="20000"/>
              </a:spcBef>
              <a:spcAft>
                <a:spcPts val="0"/>
              </a:spcAft>
              <a:buClr>
                <a:srgbClr val="3D33FD"/>
              </a:buClr>
              <a:buSzPct val="80000"/>
              <a:buFont typeface="Arial" charset="0"/>
              <a:buChar char="•"/>
              <a:defRPr/>
            </a:pPr>
            <a:r>
              <a:rPr kumimoji="1" lang="en-US" b="1" kern="0" smtClean="0"/>
              <a:t>Tension, After Impact (TAI)</a:t>
            </a:r>
          </a:p>
          <a:p>
            <a:pPr marL="820738" lvl="1" indent="-363538" defTabSz="966788">
              <a:spcBef>
                <a:spcPct val="20000"/>
              </a:spcBef>
              <a:spcAft>
                <a:spcPts val="0"/>
              </a:spcAft>
              <a:buClr>
                <a:srgbClr val="3D33FD"/>
              </a:buClr>
              <a:buSzPct val="80000"/>
              <a:buFont typeface="Arial" charset="0"/>
              <a:buChar char="•"/>
              <a:defRPr/>
            </a:pPr>
            <a:r>
              <a:rPr kumimoji="1" lang="en-US" b="1" kern="0" smtClean="0"/>
              <a:t>Tension, Open Hole (OHT)</a:t>
            </a:r>
          </a:p>
          <a:p>
            <a:pPr marL="820738" lvl="1" indent="-363538" defTabSz="966788">
              <a:spcBef>
                <a:spcPct val="20000"/>
              </a:spcBef>
              <a:spcAft>
                <a:spcPts val="0"/>
              </a:spcAft>
              <a:buClr>
                <a:srgbClr val="3D33FD"/>
              </a:buClr>
              <a:buSzPct val="80000"/>
              <a:buFont typeface="Arial" charset="0"/>
              <a:buChar char="•"/>
              <a:defRPr/>
            </a:pPr>
            <a:r>
              <a:rPr kumimoji="1" lang="en-US" b="1" kern="0" smtClean="0"/>
              <a:t>Tension, Filled Hole (FHT)</a:t>
            </a:r>
          </a:p>
          <a:p>
            <a:pPr marL="820738" lvl="1" indent="-363538" defTabSz="966788">
              <a:spcBef>
                <a:spcPct val="20000"/>
              </a:spcBef>
              <a:spcAft>
                <a:spcPts val="0"/>
              </a:spcAft>
              <a:buClr>
                <a:srgbClr val="3D33FD"/>
              </a:buClr>
              <a:buSzPct val="80000"/>
              <a:buFont typeface="Arial" charset="0"/>
              <a:buChar char="•"/>
              <a:defRPr/>
            </a:pPr>
            <a:r>
              <a:rPr kumimoji="1" lang="en-US" b="1" kern="0" smtClean="0"/>
              <a:t>Shear, Pristine</a:t>
            </a:r>
          </a:p>
          <a:p>
            <a:pPr marL="820738" lvl="1" indent="-363538" defTabSz="966788">
              <a:spcBef>
                <a:spcPct val="20000"/>
              </a:spcBef>
              <a:spcAft>
                <a:spcPts val="0"/>
              </a:spcAft>
              <a:buClr>
                <a:srgbClr val="3D33FD"/>
              </a:buClr>
              <a:buSzPct val="80000"/>
              <a:buFont typeface="Arial" charset="0"/>
              <a:buChar char="•"/>
              <a:defRPr/>
            </a:pPr>
            <a:r>
              <a:rPr kumimoji="1" lang="en-US" b="1" kern="0" smtClean="0"/>
              <a:t>Shear, After Impact (SAI)</a:t>
            </a:r>
          </a:p>
          <a:p>
            <a:pPr marL="363538" marR="0" lvl="0" indent="-363538" algn="l" defTabSz="966788" rtl="0" eaLnBrk="1" fontAlgn="base" latinLnBrk="0" hangingPunct="1">
              <a:spcBef>
                <a:spcPct val="20000"/>
              </a:spcBef>
              <a:spcAft>
                <a:spcPts val="0"/>
              </a:spcAft>
              <a:buClr>
                <a:srgbClr val="3D33FD"/>
              </a:buClr>
              <a:buSzPct val="80000"/>
              <a:tabLst/>
              <a:defRPr/>
            </a:pPr>
            <a:endParaRPr kumimoji="1" lang="en-US" b="1" i="0" u="none" strike="noStrike" kern="0" cap="none" spc="0" normalizeH="0" noProof="0" smtClean="0">
              <a:ln>
                <a:noFill/>
              </a:ln>
              <a:solidFill>
                <a:schemeClr val="tx1"/>
              </a:solidFill>
              <a:effectLst/>
              <a:uLnTx/>
              <a:uFillTx/>
              <a:latin typeface="Arial" charset="0"/>
              <a:ea typeface="+mn-ea"/>
              <a:cs typeface="Arial" charset="0"/>
            </a:endParaRPr>
          </a:p>
        </p:txBody>
      </p:sp>
      <p:pic>
        <p:nvPicPr>
          <p:cNvPr id="58370" name="Picture 2"/>
          <p:cNvPicPr>
            <a:picLocks noChangeAspect="1" noChangeArrowheads="1"/>
          </p:cNvPicPr>
          <p:nvPr/>
        </p:nvPicPr>
        <p:blipFill>
          <a:blip r:embed="rId2" cstate="print"/>
          <a:srcRect l="37030"/>
          <a:stretch>
            <a:fillRect/>
          </a:stretch>
        </p:blipFill>
        <p:spPr bwMode="auto">
          <a:xfrm>
            <a:off x="4702628" y="3566697"/>
            <a:ext cx="4180727" cy="2576246"/>
          </a:xfrm>
          <a:prstGeom prst="rect">
            <a:avLst/>
          </a:prstGeom>
          <a:noFill/>
          <a:ln w="9525">
            <a:noFill/>
            <a:miter lim="800000"/>
            <a:headEnd/>
            <a:tailEnd/>
          </a:ln>
        </p:spPr>
      </p:pic>
      <p:sp>
        <p:nvSpPr>
          <p:cNvPr id="10" name="TextBox 9"/>
          <p:cNvSpPr txBox="1"/>
          <p:nvPr/>
        </p:nvSpPr>
        <p:spPr>
          <a:xfrm>
            <a:off x="583986" y="4894386"/>
            <a:ext cx="4041801" cy="1963614"/>
          </a:xfrm>
          <a:prstGeom prst="rect">
            <a:avLst/>
          </a:prstGeom>
          <a:noFill/>
        </p:spPr>
        <p:txBody>
          <a:bodyPr wrap="square" rtlCol="0">
            <a:spAutoFit/>
          </a:bodyPr>
          <a:lstStyle/>
          <a:p>
            <a:pPr marL="0" lvl="1" defTabSz="966788">
              <a:spcBef>
                <a:spcPct val="20000"/>
              </a:spcBef>
              <a:spcAft>
                <a:spcPts val="0"/>
              </a:spcAft>
              <a:buClr>
                <a:srgbClr val="3D33FD"/>
              </a:buClr>
              <a:buSzPct val="80000"/>
              <a:defRPr/>
            </a:pPr>
            <a:r>
              <a:rPr kumimoji="1" lang="en-US" sz="1400" b="1" kern="0" smtClean="0">
                <a:solidFill>
                  <a:srgbClr val="0000FF"/>
                </a:solidFill>
              </a:rPr>
              <a:t>HyperSizer checks analytical strains in each primary analysis direction (-45, 0, +45, 90) against the above strain allowables</a:t>
            </a:r>
          </a:p>
          <a:p>
            <a:pPr marL="363538" lvl="1" indent="-363538" defTabSz="966788">
              <a:spcBef>
                <a:spcPct val="20000"/>
              </a:spcBef>
              <a:spcAft>
                <a:spcPts val="0"/>
              </a:spcAft>
              <a:buClr>
                <a:srgbClr val="3D33FD"/>
              </a:buClr>
              <a:buSzPct val="80000"/>
              <a:buFont typeface="Arial" pitchFamily="34" charset="0"/>
              <a:buChar char="•"/>
              <a:defRPr/>
            </a:pPr>
            <a:endParaRPr kumimoji="1" lang="en-US" sz="1400" b="1" kern="0" smtClean="0">
              <a:solidFill>
                <a:srgbClr val="0000FF"/>
              </a:solidFill>
            </a:endParaRPr>
          </a:p>
          <a:p>
            <a:pPr marL="0" lvl="1" defTabSz="966788">
              <a:spcBef>
                <a:spcPct val="20000"/>
              </a:spcBef>
              <a:spcAft>
                <a:spcPts val="0"/>
              </a:spcAft>
              <a:buClr>
                <a:srgbClr val="3D33FD"/>
              </a:buClr>
              <a:buSzPct val="80000"/>
              <a:defRPr/>
            </a:pPr>
            <a:r>
              <a:rPr kumimoji="1" lang="en-US" sz="1400" b="1" kern="0" smtClean="0">
                <a:solidFill>
                  <a:srgbClr val="0000FF"/>
                </a:solidFill>
              </a:rPr>
              <a:t>Laminate Analyses are fully integrated with composite correction factors discussed earlier</a:t>
            </a:r>
          </a:p>
          <a:p>
            <a:endParaRPr lang="en-US"/>
          </a:p>
        </p:txBody>
      </p:sp>
      <p:sp>
        <p:nvSpPr>
          <p:cNvPr id="12" name="TextBox 11"/>
          <p:cNvSpPr txBox="1"/>
          <p:nvPr/>
        </p:nvSpPr>
        <p:spPr>
          <a:xfrm>
            <a:off x="4840941" y="3011798"/>
            <a:ext cx="4041801" cy="800219"/>
          </a:xfrm>
          <a:prstGeom prst="rect">
            <a:avLst/>
          </a:prstGeom>
          <a:noFill/>
        </p:spPr>
        <p:txBody>
          <a:bodyPr wrap="square" rtlCol="0">
            <a:spAutoFit/>
          </a:bodyPr>
          <a:lstStyle/>
          <a:p>
            <a:pPr marL="0" lvl="1" defTabSz="966788">
              <a:spcBef>
                <a:spcPct val="20000"/>
              </a:spcBef>
              <a:spcAft>
                <a:spcPts val="0"/>
              </a:spcAft>
              <a:buClr>
                <a:srgbClr val="3D33FD"/>
              </a:buClr>
              <a:buSzPct val="80000"/>
              <a:defRPr/>
            </a:pPr>
            <a:r>
              <a:rPr kumimoji="1" lang="en-US" sz="1400" b="1" kern="0" smtClean="0">
                <a:solidFill>
                  <a:srgbClr val="0000FF"/>
                </a:solidFill>
              </a:rPr>
              <a:t>Strain allowables are entered as functions of %0, %45, and/or AML Number </a:t>
            </a:r>
          </a:p>
          <a:p>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61366"/>
            <a:ext cx="8045450" cy="592138"/>
          </a:xfrm>
        </p:spPr>
        <p:txBody>
          <a:bodyPr/>
          <a:lstStyle/>
          <a:p>
            <a:pPr defTabSz="966788" eaLnBrk="1" hangingPunct="1"/>
            <a:r>
              <a:rPr lang="en-US" sz="2400" b="1" smtClean="0">
                <a:cs typeface="Arial" charset="0"/>
              </a:rPr>
              <a:t>Additional Enhancements / Bug Fixes</a:t>
            </a:r>
          </a:p>
        </p:txBody>
      </p:sp>
      <p:sp>
        <p:nvSpPr>
          <p:cNvPr id="7172" name="Rectangle 5"/>
          <p:cNvSpPr>
            <a:spLocks noGrp="1" noChangeArrowheads="1"/>
          </p:cNvSpPr>
          <p:nvPr>
            <p:ph type="body" sz="half" idx="1"/>
          </p:nvPr>
        </p:nvSpPr>
        <p:spPr>
          <a:xfrm>
            <a:off x="612774" y="930275"/>
            <a:ext cx="8333715" cy="4848225"/>
          </a:xfrm>
        </p:spPr>
        <p:txBody>
          <a:bodyPr lIns="91195" tIns="45600" rIns="91195" bIns="45600"/>
          <a:lstStyle/>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Fixed unit conversion problem from Version 5.7 where sandwich and unstiffened panel offsets were incorrectly written to the properties and material (*.PM1) file for Metric Units</a:t>
            </a: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List of recently opened databases is now listed under the File Menu of the HyperSizer Form</a:t>
            </a: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If user deletes all laminates or layups from database, can now create new laminates without application error.</a:t>
            </a: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3600" b="1" smtClean="0">
                <a:cs typeface="Arial" charset="0"/>
              </a:rPr>
              <a:t>Summary of Enhancements</a:t>
            </a:r>
          </a:p>
        </p:txBody>
      </p:sp>
      <p:sp>
        <p:nvSpPr>
          <p:cNvPr id="7172" name="Rectangle 5"/>
          <p:cNvSpPr>
            <a:spLocks noGrp="1" noChangeArrowheads="1"/>
          </p:cNvSpPr>
          <p:nvPr>
            <p:ph type="body" sz="half" idx="1"/>
          </p:nvPr>
        </p:nvSpPr>
        <p:spPr>
          <a:xfrm>
            <a:off x="612775" y="930275"/>
            <a:ext cx="7988300" cy="4848225"/>
          </a:xfrm>
        </p:spPr>
        <p:txBody>
          <a:bodyPr lIns="91195" tIns="45600" rIns="91195" bIns="45600"/>
          <a:lstStyle/>
          <a:p>
            <a:pPr marL="363538" indent="-363538" defTabSz="966788" eaLnBrk="1" hangingPunct="1">
              <a:lnSpc>
                <a:spcPct val="80000"/>
              </a:lnSpc>
              <a:buFont typeface="Arial" charset="0"/>
              <a:buChar char="•"/>
            </a:pPr>
            <a:r>
              <a:rPr lang="en-US" sz="2000" smtClean="0">
                <a:latin typeface="Arial" charset="0"/>
                <a:cs typeface="Arial" charset="0"/>
              </a:rPr>
              <a:t>Backdoor Options</a:t>
            </a:r>
          </a:p>
          <a:p>
            <a:pPr marL="760413" lvl="1" indent="-363538" defTabSz="966788" eaLnBrk="1" hangingPunct="1">
              <a:lnSpc>
                <a:spcPct val="80000"/>
              </a:lnSpc>
              <a:buFont typeface="Arial" charset="0"/>
              <a:buChar char="•"/>
            </a:pPr>
            <a:r>
              <a:rPr lang="en-US" sz="1700" smtClean="0">
                <a:latin typeface="Arial" charset="0"/>
                <a:cs typeface="Arial" charset="0"/>
              </a:rPr>
              <a:t>Default Backdoor Options Set in Database</a:t>
            </a:r>
          </a:p>
          <a:p>
            <a:pPr marL="760413" lvl="1" indent="-363538" defTabSz="966788" eaLnBrk="1" hangingPunct="1">
              <a:lnSpc>
                <a:spcPct val="80000"/>
              </a:lnSpc>
              <a:buFont typeface="Arial" charset="0"/>
              <a:buChar char="•"/>
            </a:pPr>
            <a:r>
              <a:rPr lang="en-US" sz="1700" smtClean="0">
                <a:latin typeface="Arial" charset="0"/>
                <a:cs typeface="Arial" charset="0"/>
              </a:rPr>
              <a:t>Company Specific backdoor options included in Database Template</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Improved Reporting on Failure Tab</a:t>
            </a:r>
          </a:p>
          <a:p>
            <a:pPr marL="760413" lvl="1" indent="-363538" defTabSz="966788" eaLnBrk="1" hangingPunct="1">
              <a:lnSpc>
                <a:spcPct val="80000"/>
              </a:lnSpc>
              <a:buFont typeface="Arial" charset="0"/>
              <a:buChar char="•"/>
            </a:pPr>
            <a:r>
              <a:rPr lang="en-US" sz="1700" smtClean="0">
                <a:latin typeface="Arial" charset="0"/>
                <a:cs typeface="Arial" charset="0"/>
              </a:rPr>
              <a:t>Ability to show margins for Controlling Load Set as well as minimum margin per failure mode</a:t>
            </a:r>
          </a:p>
          <a:p>
            <a:pPr marL="760413" lvl="1" indent="-363538" defTabSz="966788" eaLnBrk="1" hangingPunct="1">
              <a:lnSpc>
                <a:spcPct val="80000"/>
              </a:lnSpc>
              <a:buFont typeface="Arial" charset="0"/>
              <a:buChar char="•"/>
            </a:pPr>
            <a:r>
              <a:rPr lang="en-US" sz="1700" smtClean="0">
                <a:latin typeface="Arial" charset="0"/>
                <a:cs typeface="Arial" charset="0"/>
              </a:rPr>
              <a:t>Sorting and Hiding of inactive failure modes</a:t>
            </a:r>
          </a:p>
          <a:p>
            <a:pPr marL="760413" lvl="1" indent="-363538" defTabSz="966788" eaLnBrk="1" hangingPunct="1">
              <a:lnSpc>
                <a:spcPct val="80000"/>
              </a:lnSpc>
              <a:buNone/>
            </a:pPr>
            <a:endParaRPr lang="en-US" sz="17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Improvements to Effective Laminate Generation</a:t>
            </a: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New Failure Modes</a:t>
            </a:r>
          </a:p>
          <a:p>
            <a:pPr marL="760413" lvl="1" indent="-363538" defTabSz="966788" eaLnBrk="1" hangingPunct="1">
              <a:lnSpc>
                <a:spcPct val="80000"/>
              </a:lnSpc>
              <a:buFont typeface="Arial" charset="0"/>
              <a:buChar char="•"/>
            </a:pPr>
            <a:r>
              <a:rPr lang="en-US" sz="1700" smtClean="0">
                <a:latin typeface="Arial" charset="0"/>
                <a:cs typeface="Arial" charset="0"/>
              </a:rPr>
              <a:t>Eleven new laminate based strain failure methods</a:t>
            </a:r>
          </a:p>
          <a:p>
            <a:pPr marL="760413" lvl="1" indent="-363538" defTabSz="966788" eaLnBrk="1" hangingPunct="1">
              <a:lnSpc>
                <a:spcPct val="80000"/>
              </a:lnSpc>
              <a:buFont typeface="Arial" charset="0"/>
              <a:buChar char="•"/>
            </a:pPr>
            <a:r>
              <a:rPr lang="en-US" sz="1700" smtClean="0">
                <a:latin typeface="Arial" charset="0"/>
                <a:cs typeface="Arial" charset="0"/>
              </a:rPr>
              <a:t>Flexural/Torsional Buckling of Uniaxial Stiffeners</a:t>
            </a:r>
          </a:p>
          <a:p>
            <a:pPr marL="760413" lvl="1" indent="-363538" defTabSz="966788" eaLnBrk="1" hangingPunct="1">
              <a:lnSpc>
                <a:spcPct val="80000"/>
              </a:lnSpc>
              <a:buFont typeface="Arial" charset="0"/>
              <a:buChar char="•"/>
            </a:pPr>
            <a:r>
              <a:rPr lang="en-US" sz="1700" smtClean="0">
                <a:latin typeface="Arial" charset="0"/>
                <a:cs typeface="Arial" charset="0"/>
              </a:rPr>
              <a:t>“Scissor” Mode Buckling of Hat Stiffened Panels</a:t>
            </a:r>
          </a:p>
          <a:p>
            <a:pPr marL="760413" lvl="1" indent="-363538" defTabSz="966788" eaLnBrk="1" hangingPunct="1">
              <a:lnSpc>
                <a:spcPct val="80000"/>
              </a:lnSpc>
              <a:buNone/>
            </a:pPr>
            <a:endParaRPr lang="en-US" sz="1700" smtClean="0">
              <a:latin typeface="Arial" charset="0"/>
              <a:cs typeface="Arial" charset="0"/>
            </a:endParaRPr>
          </a:p>
          <a:p>
            <a:pPr marL="363538" indent="-363538" defTabSz="966788" eaLnBrk="1" hangingPunct="1">
              <a:lnSpc>
                <a:spcPct val="80000"/>
              </a:lnSpc>
              <a:buFont typeface="Arial" charset="0"/>
              <a:buChar char="•"/>
            </a:pPr>
            <a:r>
              <a:rPr lang="en-US" sz="2000" smtClean="0">
                <a:latin typeface="Arial" charset="0"/>
                <a:cs typeface="Arial" charset="0"/>
              </a:rPr>
              <a:t>Additional Enhancements / Bug Fixes</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03800" y="2352858"/>
            <a:ext cx="6801862"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Orthotropic Material</a:t>
            </a:r>
          </a:p>
          <a:p>
            <a:pPr algn="ctr"/>
            <a:r>
              <a:rPr lang="en-US" sz="5400" b="1" cap="none" spc="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Correction Factors</a:t>
            </a:r>
            <a:endParaRPr lang="en-US"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sp>
        <p:nvSpPr>
          <p:cNvPr id="7172" name="Rectangle 5"/>
          <p:cNvSpPr>
            <a:spLocks noGrp="1" noChangeArrowheads="1"/>
          </p:cNvSpPr>
          <p:nvPr>
            <p:ph type="body" sz="half" idx="1"/>
          </p:nvPr>
        </p:nvSpPr>
        <p:spPr>
          <a:xfrm>
            <a:off x="532308" y="792761"/>
            <a:ext cx="7484458" cy="667205"/>
          </a:xfrm>
        </p:spPr>
        <p:txBody>
          <a:bodyPr lIns="91195" tIns="45600" rIns="91195" bIns="45600"/>
          <a:lstStyle/>
          <a:p>
            <a:pPr marL="363538" indent="-363538" defTabSz="966788" eaLnBrk="1" hangingPunct="1">
              <a:lnSpc>
                <a:spcPct val="80000"/>
              </a:lnSpc>
              <a:buFont typeface="Arial" charset="0"/>
              <a:buChar char="•"/>
            </a:pPr>
            <a:r>
              <a:rPr lang="en-US" sz="2000" smtClean="0">
                <a:latin typeface="Arial" charset="0"/>
                <a:cs typeface="Arial" charset="0"/>
              </a:rPr>
              <a:t>Properties on the orthotropic material form is highlighted to indicate which properties have correction factors applied and which properties have correction factors available.</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pic>
        <p:nvPicPr>
          <p:cNvPr id="76802" name="Picture 2"/>
          <p:cNvPicPr>
            <a:picLocks noChangeAspect="1" noChangeArrowheads="1"/>
          </p:cNvPicPr>
          <p:nvPr/>
        </p:nvPicPr>
        <p:blipFill>
          <a:blip r:embed="rId2" cstate="print"/>
          <a:srcRect/>
          <a:stretch>
            <a:fillRect/>
          </a:stretch>
        </p:blipFill>
        <p:spPr bwMode="auto">
          <a:xfrm>
            <a:off x="374650" y="2056919"/>
            <a:ext cx="8394700" cy="3543300"/>
          </a:xfrm>
          <a:prstGeom prst="rect">
            <a:avLst/>
          </a:prstGeom>
          <a:noFill/>
          <a:ln w="9525">
            <a:noFill/>
            <a:miter lim="800000"/>
            <a:headEnd/>
            <a:tailEnd/>
          </a:ln>
        </p:spPr>
      </p:pic>
      <p:sp>
        <p:nvSpPr>
          <p:cNvPr id="15" name="Rectangle 14"/>
          <p:cNvSpPr/>
          <p:nvPr/>
        </p:nvSpPr>
        <p:spPr bwMode="auto">
          <a:xfrm>
            <a:off x="3137338" y="4579883"/>
            <a:ext cx="945931" cy="21283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6" name="TextBox 15"/>
          <p:cNvSpPr txBox="1"/>
          <p:nvPr/>
        </p:nvSpPr>
        <p:spPr>
          <a:xfrm>
            <a:off x="3360439" y="3521606"/>
            <a:ext cx="2689412" cy="523220"/>
          </a:xfrm>
          <a:prstGeom prst="rect">
            <a:avLst/>
          </a:prstGeom>
          <a:solidFill>
            <a:schemeClr val="bg1"/>
          </a:solidFill>
          <a:ln w="28575">
            <a:solidFill>
              <a:srgbClr val="0000FF"/>
            </a:solidFill>
          </a:ln>
        </p:spPr>
        <p:txBody>
          <a:bodyPr wrap="square" rtlCol="0">
            <a:spAutoFit/>
          </a:bodyPr>
          <a:lstStyle/>
          <a:p>
            <a:r>
              <a:rPr lang="en-US" sz="1400" smtClean="0"/>
              <a:t>Properties that have corrections applied are highlighted Green</a:t>
            </a:r>
            <a:endParaRPr lang="en-US" sz="1400"/>
          </a:p>
        </p:txBody>
      </p:sp>
      <p:cxnSp>
        <p:nvCxnSpPr>
          <p:cNvPr id="18" name="Straight Arrow Connector 17"/>
          <p:cNvCxnSpPr/>
          <p:nvPr/>
        </p:nvCxnSpPr>
        <p:spPr bwMode="auto">
          <a:xfrm rot="5400000">
            <a:off x="3624581" y="4223072"/>
            <a:ext cx="543313" cy="200644"/>
          </a:xfrm>
          <a:prstGeom prst="straightConnector1">
            <a:avLst/>
          </a:prstGeom>
          <a:noFill/>
          <a:ln w="28575" cap="flat" cmpd="sng" algn="ctr">
            <a:solidFill>
              <a:srgbClr val="0000FF"/>
            </a:solidFill>
            <a:prstDash val="solid"/>
            <a:round/>
            <a:headEnd type="none" w="med" len="med"/>
            <a:tailEnd type="arrow"/>
          </a:ln>
          <a:effectLst/>
        </p:spPr>
      </p:cxnSp>
      <p:sp>
        <p:nvSpPr>
          <p:cNvPr id="20" name="TextBox 19"/>
          <p:cNvSpPr txBox="1"/>
          <p:nvPr/>
        </p:nvSpPr>
        <p:spPr>
          <a:xfrm>
            <a:off x="522514" y="5394192"/>
            <a:ext cx="2689412" cy="954107"/>
          </a:xfrm>
          <a:prstGeom prst="rect">
            <a:avLst/>
          </a:prstGeom>
          <a:solidFill>
            <a:schemeClr val="bg1"/>
          </a:solidFill>
          <a:ln w="28575">
            <a:solidFill>
              <a:srgbClr val="CC0000"/>
            </a:solidFill>
          </a:ln>
        </p:spPr>
        <p:txBody>
          <a:bodyPr wrap="square" rtlCol="0">
            <a:spAutoFit/>
          </a:bodyPr>
          <a:lstStyle/>
          <a:p>
            <a:r>
              <a:rPr lang="en-US" sz="1400" smtClean="0"/>
              <a:t>Properties that have correction factors available, but none are currently applied are highlighted yellow</a:t>
            </a:r>
            <a:endParaRPr lang="en-US" sz="1400"/>
          </a:p>
        </p:txBody>
      </p:sp>
      <p:cxnSp>
        <p:nvCxnSpPr>
          <p:cNvPr id="21" name="Straight Arrow Connector 20"/>
          <p:cNvCxnSpPr/>
          <p:nvPr/>
        </p:nvCxnSpPr>
        <p:spPr bwMode="auto">
          <a:xfrm rot="5400000" flipH="1" flipV="1">
            <a:off x="3115016" y="5104054"/>
            <a:ext cx="317893" cy="247014"/>
          </a:xfrm>
          <a:prstGeom prst="straightConnector1">
            <a:avLst/>
          </a:prstGeom>
          <a:noFill/>
          <a:ln w="28575" cap="flat" cmpd="sng" algn="ctr">
            <a:solidFill>
              <a:srgbClr val="CC0000"/>
            </a:solidFill>
            <a:prstDash val="solid"/>
            <a:round/>
            <a:headEnd type="none" w="med" len="med"/>
            <a:tailEnd type="arrow"/>
          </a:ln>
          <a:effectLst/>
        </p:spPr>
      </p:cxnSp>
      <p:sp>
        <p:nvSpPr>
          <p:cNvPr id="25" name="TextBox 24"/>
          <p:cNvSpPr txBox="1"/>
          <p:nvPr/>
        </p:nvSpPr>
        <p:spPr>
          <a:xfrm>
            <a:off x="4006693" y="5748915"/>
            <a:ext cx="2689412" cy="738664"/>
          </a:xfrm>
          <a:prstGeom prst="rect">
            <a:avLst/>
          </a:prstGeom>
          <a:solidFill>
            <a:schemeClr val="bg1"/>
          </a:solidFill>
          <a:ln w="28575">
            <a:solidFill>
              <a:srgbClr val="00B050"/>
            </a:solidFill>
          </a:ln>
        </p:spPr>
        <p:txBody>
          <a:bodyPr wrap="square" rtlCol="0">
            <a:spAutoFit/>
          </a:bodyPr>
          <a:lstStyle/>
          <a:p>
            <a:r>
              <a:rPr lang="en-US" sz="1400" smtClean="0"/>
              <a:t>Properties that do not have correction factors available are white</a:t>
            </a:r>
            <a:endParaRPr lang="en-US" sz="1400"/>
          </a:p>
        </p:txBody>
      </p:sp>
      <p:cxnSp>
        <p:nvCxnSpPr>
          <p:cNvPr id="26" name="Straight Arrow Connector 25"/>
          <p:cNvCxnSpPr/>
          <p:nvPr/>
        </p:nvCxnSpPr>
        <p:spPr bwMode="auto">
          <a:xfrm rot="5400000" flipH="1" flipV="1">
            <a:off x="5399693" y="5510049"/>
            <a:ext cx="362606" cy="94592"/>
          </a:xfrm>
          <a:prstGeom prst="straightConnector1">
            <a:avLst/>
          </a:prstGeom>
          <a:noFill/>
          <a:ln w="28575" cap="flat" cmpd="sng" algn="ctr">
            <a:solidFill>
              <a:srgbClr val="00B050"/>
            </a:solidFill>
            <a:prstDash val="solid"/>
            <a:round/>
            <a:headEnd type="none" w="med" len="med"/>
            <a:tailEnd type="arrow"/>
          </a:ln>
          <a:effectLst/>
        </p:spPr>
      </p:cxnSp>
      <p:sp>
        <p:nvSpPr>
          <p:cNvPr id="30" name="Rectangle 29"/>
          <p:cNvSpPr/>
          <p:nvPr/>
        </p:nvSpPr>
        <p:spPr bwMode="auto">
          <a:xfrm>
            <a:off x="3145221" y="4879427"/>
            <a:ext cx="945931" cy="212834"/>
          </a:xfrm>
          <a:prstGeom prst="rect">
            <a:avLst/>
          </a:prstGeom>
          <a:noFill/>
          <a:ln w="28575"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1" name="Rectangle 30"/>
          <p:cNvSpPr/>
          <p:nvPr/>
        </p:nvSpPr>
        <p:spPr bwMode="auto">
          <a:xfrm>
            <a:off x="5391807" y="5194738"/>
            <a:ext cx="945931" cy="212834"/>
          </a:xfrm>
          <a:prstGeom prst="rect">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sp>
        <p:nvSpPr>
          <p:cNvPr id="7172" name="Rectangle 5"/>
          <p:cNvSpPr>
            <a:spLocks noGrp="1" noChangeArrowheads="1"/>
          </p:cNvSpPr>
          <p:nvPr>
            <p:ph type="body" sz="half" idx="1"/>
          </p:nvPr>
        </p:nvSpPr>
        <p:spPr>
          <a:xfrm>
            <a:off x="532308" y="5449286"/>
            <a:ext cx="4769675" cy="667205"/>
          </a:xfrm>
        </p:spPr>
        <p:txBody>
          <a:bodyPr lIns="91195" tIns="45600" rIns="91195" bIns="45600"/>
          <a:lstStyle/>
          <a:p>
            <a:pPr marL="363538" indent="-363538" defTabSz="966788" eaLnBrk="1" hangingPunct="1">
              <a:lnSpc>
                <a:spcPct val="80000"/>
              </a:lnSpc>
              <a:buFont typeface="Arial" charset="0"/>
              <a:buChar char="•"/>
            </a:pPr>
            <a:r>
              <a:rPr lang="en-US" sz="2000" smtClean="0">
                <a:latin typeface="Arial" charset="0"/>
                <a:cs typeface="Arial" charset="0"/>
              </a:rPr>
              <a:t>After entering material data, right click on the property and select Correction Factor… or press the button at the top of the form </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pic>
        <p:nvPicPr>
          <p:cNvPr id="69634" name="Picture 2"/>
          <p:cNvPicPr>
            <a:picLocks noChangeAspect="1" noChangeArrowheads="1"/>
          </p:cNvPicPr>
          <p:nvPr/>
        </p:nvPicPr>
        <p:blipFill>
          <a:blip r:embed="rId2" cstate="print"/>
          <a:srcRect/>
          <a:stretch>
            <a:fillRect/>
          </a:stretch>
        </p:blipFill>
        <p:spPr bwMode="auto">
          <a:xfrm>
            <a:off x="5280209" y="774112"/>
            <a:ext cx="3810003" cy="5426902"/>
          </a:xfrm>
          <a:prstGeom prst="rect">
            <a:avLst/>
          </a:prstGeom>
          <a:noFill/>
          <a:ln w="9525">
            <a:noFill/>
            <a:miter lim="800000"/>
            <a:headEnd/>
            <a:tailEnd/>
          </a:ln>
        </p:spPr>
      </p:pic>
      <p:pic>
        <p:nvPicPr>
          <p:cNvPr id="69636" name="Picture 4"/>
          <p:cNvPicPr>
            <a:picLocks noChangeAspect="1" noChangeArrowheads="1"/>
          </p:cNvPicPr>
          <p:nvPr/>
        </p:nvPicPr>
        <p:blipFill>
          <a:blip r:embed="rId3" cstate="print"/>
          <a:srcRect/>
          <a:stretch>
            <a:fillRect/>
          </a:stretch>
        </p:blipFill>
        <p:spPr bwMode="auto">
          <a:xfrm>
            <a:off x="780188" y="852928"/>
            <a:ext cx="3026902" cy="4362970"/>
          </a:xfrm>
          <a:prstGeom prst="rect">
            <a:avLst/>
          </a:prstGeom>
          <a:noFill/>
          <a:ln w="9525">
            <a:noFill/>
            <a:miter lim="800000"/>
            <a:headEnd/>
            <a:tailEnd/>
          </a:ln>
        </p:spPr>
      </p:pic>
      <p:sp>
        <p:nvSpPr>
          <p:cNvPr id="9" name="Rectangle 8"/>
          <p:cNvSpPr/>
          <p:nvPr/>
        </p:nvSpPr>
        <p:spPr bwMode="auto">
          <a:xfrm>
            <a:off x="2481942" y="3957277"/>
            <a:ext cx="1252497" cy="315046"/>
          </a:xfrm>
          <a:prstGeom prst="rect">
            <a:avLst/>
          </a:pr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668510" y="791456"/>
            <a:ext cx="1252497" cy="315046"/>
          </a:xfrm>
          <a:prstGeom prst="rect">
            <a:avLst/>
          </a:pr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13" name="Straight Arrow Connector 12"/>
          <p:cNvCxnSpPr>
            <a:stCxn id="10" idx="3"/>
          </p:cNvCxnSpPr>
          <p:nvPr/>
        </p:nvCxnSpPr>
        <p:spPr bwMode="auto">
          <a:xfrm>
            <a:off x="1921007" y="948979"/>
            <a:ext cx="3350240" cy="1678960"/>
          </a:xfrm>
          <a:prstGeom prst="straightConnector1">
            <a:avLst/>
          </a:prstGeom>
          <a:noFill/>
          <a:ln w="9525" cap="flat" cmpd="sng" algn="ctr">
            <a:solidFill>
              <a:srgbClr val="0000FF"/>
            </a:solidFill>
            <a:prstDash val="solid"/>
            <a:round/>
            <a:headEnd type="none" w="med" len="med"/>
            <a:tailEnd type="arrow"/>
          </a:ln>
          <a:effectLst/>
        </p:spPr>
      </p:cxnSp>
      <p:cxnSp>
        <p:nvCxnSpPr>
          <p:cNvPr id="14" name="Straight Arrow Connector 13"/>
          <p:cNvCxnSpPr>
            <a:stCxn id="9" idx="3"/>
          </p:cNvCxnSpPr>
          <p:nvPr/>
        </p:nvCxnSpPr>
        <p:spPr bwMode="auto">
          <a:xfrm flipV="1">
            <a:off x="3734439" y="3158137"/>
            <a:ext cx="1552176" cy="956663"/>
          </a:xfrm>
          <a:prstGeom prst="straightConnector1">
            <a:avLst/>
          </a:prstGeom>
          <a:noFill/>
          <a:ln w="9525" cap="flat" cmpd="sng" algn="ctr">
            <a:solidFill>
              <a:srgbClr val="0000FF"/>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sp>
        <p:nvSpPr>
          <p:cNvPr id="7172" name="Rectangle 5"/>
          <p:cNvSpPr>
            <a:spLocks noGrp="1" noChangeArrowheads="1"/>
          </p:cNvSpPr>
          <p:nvPr>
            <p:ph type="body" sz="half" idx="1"/>
          </p:nvPr>
        </p:nvSpPr>
        <p:spPr>
          <a:xfrm>
            <a:off x="4189908" y="4888351"/>
            <a:ext cx="4769675" cy="667205"/>
          </a:xfrm>
        </p:spPr>
        <p:txBody>
          <a:bodyPr lIns="91195" tIns="45600" rIns="91195" bIns="45600"/>
          <a:lstStyle/>
          <a:p>
            <a:pPr marL="363538" indent="-363538" defTabSz="966788" eaLnBrk="1" hangingPunct="1">
              <a:lnSpc>
                <a:spcPct val="80000"/>
              </a:lnSpc>
              <a:buFont typeface="Arial" charset="0"/>
              <a:buChar char="•"/>
            </a:pPr>
            <a:r>
              <a:rPr lang="en-US" sz="1800" smtClean="0">
                <a:latin typeface="Arial" charset="0"/>
                <a:cs typeface="Arial" charset="0"/>
              </a:rPr>
              <a:t>User can enter any combination of constant or equation based corrections and HyperSizer will automatically combine them to find the final material property</a:t>
            </a:r>
          </a:p>
          <a:p>
            <a:pPr marL="363538" indent="-363538" defTabSz="966788" eaLnBrk="1" hangingPunct="1">
              <a:lnSpc>
                <a:spcPct val="80000"/>
              </a:lnSpc>
              <a:buNone/>
            </a:pPr>
            <a:endParaRPr lang="en-US" sz="2000" smtClean="0">
              <a:latin typeface="Arial" charset="0"/>
              <a:cs typeface="Arial" charset="0"/>
            </a:endParaRPr>
          </a:p>
          <a:p>
            <a:pPr marL="363538" indent="-363538" defTabSz="966788" eaLnBrk="1" hangingPunct="1">
              <a:lnSpc>
                <a:spcPct val="80000"/>
              </a:lnSpc>
              <a:buFont typeface="Arial" charset="0"/>
              <a:buChar char="•"/>
            </a:pPr>
            <a:endParaRPr lang="en-US" sz="2000" smtClean="0">
              <a:latin typeface="Arial" charset="0"/>
              <a:cs typeface="Arial" charset="0"/>
            </a:endParaRPr>
          </a:p>
          <a:p>
            <a:pPr marL="363538" indent="-363538" defTabSz="966788" eaLnBrk="1" hangingPunct="1">
              <a:lnSpc>
                <a:spcPct val="80000"/>
              </a:lnSpc>
              <a:buFont typeface="Arial" charset="0"/>
              <a:buNone/>
            </a:pPr>
            <a:endParaRPr lang="en-US" sz="2000" smtClean="0">
              <a:latin typeface="Arial" charset="0"/>
              <a:cs typeface="Arial" charset="0"/>
            </a:endParaRPr>
          </a:p>
          <a:p>
            <a:pPr marL="760413" lvl="1" indent="-363538" defTabSz="966788" eaLnBrk="1" hangingPunct="1">
              <a:lnSpc>
                <a:spcPct val="80000"/>
              </a:lnSpc>
              <a:buFont typeface="Arial" charset="0"/>
              <a:buChar char="•"/>
            </a:pPr>
            <a:endParaRPr lang="en-US" sz="1700" smtClean="0">
              <a:latin typeface="Arial" charset="0"/>
              <a:cs typeface="Arial" charset="0"/>
            </a:endParaRPr>
          </a:p>
        </p:txBody>
      </p:sp>
      <p:pic>
        <p:nvPicPr>
          <p:cNvPr id="69634" name="Picture 2"/>
          <p:cNvPicPr>
            <a:picLocks noChangeAspect="1" noChangeArrowheads="1"/>
          </p:cNvPicPr>
          <p:nvPr/>
        </p:nvPicPr>
        <p:blipFill>
          <a:blip r:embed="rId2" cstate="print"/>
          <a:srcRect/>
          <a:stretch>
            <a:fillRect/>
          </a:stretch>
        </p:blipFill>
        <p:spPr bwMode="auto">
          <a:xfrm>
            <a:off x="193379" y="820216"/>
            <a:ext cx="3810003" cy="5426902"/>
          </a:xfrm>
          <a:prstGeom prst="rect">
            <a:avLst/>
          </a:prstGeom>
          <a:noFill/>
          <a:ln w="9525">
            <a:noFill/>
            <a:miter lim="800000"/>
            <a:headEnd/>
            <a:tailEnd/>
          </a:ln>
        </p:spPr>
      </p:pic>
      <p:sp>
        <p:nvSpPr>
          <p:cNvPr id="12" name="Rectangle 11"/>
          <p:cNvSpPr/>
          <p:nvPr/>
        </p:nvSpPr>
        <p:spPr bwMode="auto">
          <a:xfrm>
            <a:off x="2643309" y="2942985"/>
            <a:ext cx="476410" cy="25357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1921010" y="2927617"/>
            <a:ext cx="476410" cy="25357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6" name="TextBox 15"/>
          <p:cNvSpPr txBox="1"/>
          <p:nvPr/>
        </p:nvSpPr>
        <p:spPr>
          <a:xfrm>
            <a:off x="4264640" y="3273398"/>
            <a:ext cx="3949592" cy="1200329"/>
          </a:xfrm>
          <a:prstGeom prst="rect">
            <a:avLst/>
          </a:prstGeom>
          <a:noFill/>
        </p:spPr>
        <p:txBody>
          <a:bodyPr wrap="square" rtlCol="0">
            <a:spAutoFit/>
          </a:bodyPr>
          <a:lstStyle/>
          <a:p>
            <a:r>
              <a:rPr lang="en-US" b="1" smtClean="0"/>
              <a:t>Correction Factors can be either:</a:t>
            </a:r>
          </a:p>
          <a:p>
            <a:pPr>
              <a:buFont typeface="Arial" pitchFamily="34" charset="0"/>
              <a:buChar char="•"/>
            </a:pPr>
            <a:r>
              <a:rPr lang="en-US" b="1" smtClean="0"/>
              <a:t>  constant values (shown in blue) </a:t>
            </a:r>
          </a:p>
          <a:p>
            <a:pPr>
              <a:buFont typeface="Arial" pitchFamily="34" charset="0"/>
              <a:buChar char="•"/>
            </a:pPr>
            <a:r>
              <a:rPr lang="en-US" b="1" smtClean="0"/>
              <a:t>  equations (shown in pink)</a:t>
            </a:r>
          </a:p>
          <a:p>
            <a:endParaRPr lang="en-US" b="1"/>
          </a:p>
        </p:txBody>
      </p:sp>
      <p:cxnSp>
        <p:nvCxnSpPr>
          <p:cNvPr id="17" name="Straight Arrow Connector 16"/>
          <p:cNvCxnSpPr>
            <a:stCxn id="39" idx="1"/>
          </p:cNvCxnSpPr>
          <p:nvPr/>
        </p:nvCxnSpPr>
        <p:spPr bwMode="auto">
          <a:xfrm rot="10800000">
            <a:off x="3104351" y="3158139"/>
            <a:ext cx="1244815" cy="587829"/>
          </a:xfrm>
          <a:prstGeom prst="straightConnector1">
            <a:avLst/>
          </a:prstGeom>
          <a:noFill/>
          <a:ln w="28575" cap="flat" cmpd="sng" algn="ctr">
            <a:solidFill>
              <a:srgbClr val="0000FF"/>
            </a:solidFill>
            <a:prstDash val="solid"/>
            <a:round/>
            <a:headEnd type="none" w="med" len="med"/>
            <a:tailEnd type="triangle" w="med" len="med"/>
          </a:ln>
          <a:effectLst/>
        </p:spPr>
      </p:cxnSp>
      <p:cxnSp>
        <p:nvCxnSpPr>
          <p:cNvPr id="21" name="Straight Arrow Connector 20"/>
          <p:cNvCxnSpPr>
            <a:stCxn id="40" idx="1"/>
          </p:cNvCxnSpPr>
          <p:nvPr/>
        </p:nvCxnSpPr>
        <p:spPr bwMode="auto">
          <a:xfrm rot="10800000">
            <a:off x="2382051" y="3181190"/>
            <a:ext cx="1967115" cy="849086"/>
          </a:xfrm>
          <a:prstGeom prst="straightConnector1">
            <a:avLst/>
          </a:prstGeom>
          <a:noFill/>
          <a:ln w="28575" cap="flat" cmpd="sng" algn="ctr">
            <a:solidFill>
              <a:srgbClr val="0000FF"/>
            </a:solidFill>
            <a:prstDash val="solid"/>
            <a:round/>
            <a:headEnd type="none" w="med" len="med"/>
            <a:tailEnd type="triangle" w="med" len="med"/>
          </a:ln>
          <a:effectLst/>
        </p:spPr>
      </p:cxnSp>
      <p:sp>
        <p:nvSpPr>
          <p:cNvPr id="23" name="TextBox 22"/>
          <p:cNvSpPr txBox="1"/>
          <p:nvPr/>
        </p:nvSpPr>
        <p:spPr>
          <a:xfrm>
            <a:off x="4487476" y="799139"/>
            <a:ext cx="4533579" cy="1754326"/>
          </a:xfrm>
          <a:prstGeom prst="rect">
            <a:avLst/>
          </a:prstGeom>
          <a:noFill/>
        </p:spPr>
        <p:txBody>
          <a:bodyPr wrap="square" rtlCol="0">
            <a:spAutoFit/>
          </a:bodyPr>
          <a:lstStyle/>
          <a:p>
            <a:r>
              <a:rPr lang="en-US" b="1" smtClean="0"/>
              <a:t>User enters values for temperature, thickness, %plies, etc. and form automatically updates:</a:t>
            </a:r>
          </a:p>
          <a:p>
            <a:pPr>
              <a:buFont typeface="Arial" pitchFamily="34" charset="0"/>
              <a:buChar char="•"/>
            </a:pPr>
            <a:r>
              <a:rPr lang="en-US" b="1" smtClean="0"/>
              <a:t>   uncorrected properties</a:t>
            </a:r>
          </a:p>
          <a:p>
            <a:pPr>
              <a:buFont typeface="Arial" pitchFamily="34" charset="0"/>
              <a:buChar char="•"/>
            </a:pPr>
            <a:r>
              <a:rPr lang="en-US" b="1" smtClean="0"/>
              <a:t>   corrected properties </a:t>
            </a:r>
          </a:p>
          <a:p>
            <a:endParaRPr lang="en-US" b="1"/>
          </a:p>
        </p:txBody>
      </p:sp>
      <p:sp>
        <p:nvSpPr>
          <p:cNvPr id="24" name="Rectangle 23"/>
          <p:cNvSpPr/>
          <p:nvPr/>
        </p:nvSpPr>
        <p:spPr bwMode="auto">
          <a:xfrm>
            <a:off x="222837" y="1060396"/>
            <a:ext cx="3112033" cy="407253"/>
          </a:xfrm>
          <a:prstGeom prst="rect">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6" name="Straight Arrow Connector 25"/>
          <p:cNvCxnSpPr>
            <a:stCxn id="24" idx="3"/>
          </p:cNvCxnSpPr>
          <p:nvPr/>
        </p:nvCxnSpPr>
        <p:spPr bwMode="auto">
          <a:xfrm>
            <a:off x="3334870" y="1264023"/>
            <a:ext cx="1106501" cy="3843"/>
          </a:xfrm>
          <a:prstGeom prst="straightConnector1">
            <a:avLst/>
          </a:prstGeom>
          <a:noFill/>
          <a:ln w="28575" cap="flat" cmpd="sng" algn="ctr">
            <a:solidFill>
              <a:srgbClr val="00B050"/>
            </a:solidFill>
            <a:prstDash val="solid"/>
            <a:round/>
            <a:headEnd type="none" w="med" len="med"/>
            <a:tailEnd type="triangle" w="med" len="med"/>
          </a:ln>
          <a:effectLst/>
        </p:spPr>
      </p:cxnSp>
      <p:cxnSp>
        <p:nvCxnSpPr>
          <p:cNvPr id="28" name="Straight Arrow Connector 27"/>
          <p:cNvCxnSpPr>
            <a:stCxn id="37" idx="1"/>
          </p:cNvCxnSpPr>
          <p:nvPr/>
        </p:nvCxnSpPr>
        <p:spPr bwMode="auto">
          <a:xfrm rot="10800000" flipV="1">
            <a:off x="1859537" y="1824958"/>
            <a:ext cx="2689413" cy="1087289"/>
          </a:xfrm>
          <a:prstGeom prst="straightConnector1">
            <a:avLst/>
          </a:prstGeom>
          <a:noFill/>
          <a:ln w="28575" cap="flat" cmpd="sng" algn="ctr">
            <a:solidFill>
              <a:schemeClr val="accent1">
                <a:lumMod val="75000"/>
              </a:schemeClr>
            </a:solidFill>
            <a:prstDash val="solid"/>
            <a:round/>
            <a:headEnd type="none" w="med" len="med"/>
            <a:tailEnd type="triangle" w="med" len="med"/>
          </a:ln>
          <a:effectLst/>
        </p:spPr>
      </p:cxnSp>
      <p:cxnSp>
        <p:nvCxnSpPr>
          <p:cNvPr id="30" name="Straight Arrow Connector 29"/>
          <p:cNvCxnSpPr>
            <a:stCxn id="38" idx="1"/>
          </p:cNvCxnSpPr>
          <p:nvPr/>
        </p:nvCxnSpPr>
        <p:spPr bwMode="auto">
          <a:xfrm rot="10800000" flipV="1">
            <a:off x="3888123" y="2101584"/>
            <a:ext cx="660826" cy="826032"/>
          </a:xfrm>
          <a:prstGeom prst="straightConnector1">
            <a:avLst/>
          </a:prstGeom>
          <a:noFill/>
          <a:ln w="28575" cap="flat" cmpd="sng" algn="ctr">
            <a:solidFill>
              <a:schemeClr val="accent1">
                <a:lumMod val="75000"/>
              </a:schemeClr>
            </a:solidFill>
            <a:prstDash val="solid"/>
            <a:round/>
            <a:headEnd type="none" w="med" len="med"/>
            <a:tailEnd type="triangle" w="med" len="med"/>
          </a:ln>
          <a:effectLst/>
        </p:spPr>
      </p:cxnSp>
      <p:sp>
        <p:nvSpPr>
          <p:cNvPr id="31" name="Rectangle 30"/>
          <p:cNvSpPr/>
          <p:nvPr/>
        </p:nvSpPr>
        <p:spPr bwMode="auto">
          <a:xfrm>
            <a:off x="1390812" y="2935301"/>
            <a:ext cx="476410" cy="253574"/>
          </a:xfrm>
          <a:prstGeom prst="rect">
            <a:avLst/>
          </a:prstGeom>
          <a:noFill/>
          <a:ln w="28575"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3" name="Rectangle 32"/>
          <p:cNvSpPr/>
          <p:nvPr/>
        </p:nvSpPr>
        <p:spPr bwMode="auto">
          <a:xfrm>
            <a:off x="3442448" y="2935301"/>
            <a:ext cx="476410" cy="253574"/>
          </a:xfrm>
          <a:prstGeom prst="rect">
            <a:avLst/>
          </a:prstGeom>
          <a:noFill/>
          <a:ln w="28575"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7" name="Rectangle 36"/>
          <p:cNvSpPr/>
          <p:nvPr/>
        </p:nvSpPr>
        <p:spPr bwMode="auto">
          <a:xfrm>
            <a:off x="4548949" y="1698172"/>
            <a:ext cx="3027508" cy="253574"/>
          </a:xfrm>
          <a:prstGeom prst="rect">
            <a:avLst/>
          </a:prstGeom>
          <a:noFill/>
          <a:ln w="28575"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8" name="Rectangle 37"/>
          <p:cNvSpPr/>
          <p:nvPr/>
        </p:nvSpPr>
        <p:spPr bwMode="auto">
          <a:xfrm>
            <a:off x="4548949" y="1974797"/>
            <a:ext cx="3027508" cy="253574"/>
          </a:xfrm>
          <a:prstGeom prst="rect">
            <a:avLst/>
          </a:prstGeom>
          <a:noFill/>
          <a:ln w="28575"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9" name="Rectangle 38"/>
          <p:cNvSpPr/>
          <p:nvPr/>
        </p:nvSpPr>
        <p:spPr bwMode="auto">
          <a:xfrm>
            <a:off x="4349165" y="3619180"/>
            <a:ext cx="3719070" cy="25357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 name="Rectangle 39"/>
          <p:cNvSpPr/>
          <p:nvPr/>
        </p:nvSpPr>
        <p:spPr bwMode="auto">
          <a:xfrm>
            <a:off x="4349165" y="3903489"/>
            <a:ext cx="3719070" cy="25357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n-US" smtClean="0">
                <a:solidFill>
                  <a:srgbClr val="000000"/>
                </a:solidFill>
              </a:rPr>
              <a:t>© 2009 Collier Research Corporation</a:t>
            </a:r>
          </a:p>
        </p:txBody>
      </p:sp>
      <p:sp>
        <p:nvSpPr>
          <p:cNvPr id="7171" name="Rectangle 2"/>
          <p:cNvSpPr>
            <a:spLocks noGrp="1" noChangeArrowheads="1"/>
          </p:cNvSpPr>
          <p:nvPr>
            <p:ph type="title"/>
          </p:nvPr>
        </p:nvSpPr>
        <p:spPr>
          <a:xfrm>
            <a:off x="687388" y="117475"/>
            <a:ext cx="8045450" cy="592138"/>
          </a:xfrm>
        </p:spPr>
        <p:txBody>
          <a:bodyPr/>
          <a:lstStyle/>
          <a:p>
            <a:pPr defTabSz="966788" eaLnBrk="1" hangingPunct="1"/>
            <a:r>
              <a:rPr lang="en-US" sz="2800" b="1" smtClean="0">
                <a:cs typeface="Arial" charset="0"/>
              </a:rPr>
              <a:t>Composite Material Correction Factors</a:t>
            </a:r>
          </a:p>
        </p:txBody>
      </p:sp>
      <p:pic>
        <p:nvPicPr>
          <p:cNvPr id="69634" name="Picture 2"/>
          <p:cNvPicPr>
            <a:picLocks noChangeAspect="1" noChangeArrowheads="1"/>
          </p:cNvPicPr>
          <p:nvPr/>
        </p:nvPicPr>
        <p:blipFill>
          <a:blip r:embed="rId2" cstate="print"/>
          <a:srcRect t="37416" b="39221"/>
          <a:stretch>
            <a:fillRect/>
          </a:stretch>
        </p:blipFill>
        <p:spPr bwMode="auto">
          <a:xfrm>
            <a:off x="4296653" y="729983"/>
            <a:ext cx="4586091" cy="1526153"/>
          </a:xfrm>
          <a:prstGeom prst="rect">
            <a:avLst/>
          </a:prstGeom>
          <a:noFill/>
          <a:ln w="9525">
            <a:noFill/>
            <a:miter lim="800000"/>
            <a:headEnd/>
            <a:tailEnd/>
          </a:ln>
        </p:spPr>
      </p:pic>
      <p:pic>
        <p:nvPicPr>
          <p:cNvPr id="73731" name="Picture 3"/>
          <p:cNvPicPr>
            <a:picLocks noChangeAspect="1" noChangeArrowheads="1"/>
          </p:cNvPicPr>
          <p:nvPr/>
        </p:nvPicPr>
        <p:blipFill>
          <a:blip r:embed="rId3" cstate="print"/>
          <a:srcRect/>
          <a:stretch>
            <a:fillRect/>
          </a:stretch>
        </p:blipFill>
        <p:spPr bwMode="auto">
          <a:xfrm>
            <a:off x="230521" y="2650992"/>
            <a:ext cx="6215774" cy="3938708"/>
          </a:xfrm>
          <a:prstGeom prst="rect">
            <a:avLst/>
          </a:prstGeom>
          <a:noFill/>
          <a:ln w="9525">
            <a:noFill/>
            <a:miter lim="800000"/>
            <a:headEnd/>
            <a:tailEnd/>
          </a:ln>
        </p:spPr>
      </p:pic>
      <p:sp>
        <p:nvSpPr>
          <p:cNvPr id="25" name="Rectangle 24"/>
          <p:cNvSpPr/>
          <p:nvPr/>
        </p:nvSpPr>
        <p:spPr bwMode="auto">
          <a:xfrm>
            <a:off x="6377749" y="829876"/>
            <a:ext cx="607038" cy="253574"/>
          </a:xfrm>
          <a:prstGeom prst="rect">
            <a:avLst/>
          </a:prstGeom>
          <a:noFill/>
          <a:ln w="28575"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7" name="Straight Arrow Connector 26"/>
          <p:cNvCxnSpPr/>
          <p:nvPr/>
        </p:nvCxnSpPr>
        <p:spPr bwMode="auto">
          <a:xfrm rot="5400000">
            <a:off x="5171356" y="1221758"/>
            <a:ext cx="1544493" cy="1313974"/>
          </a:xfrm>
          <a:prstGeom prst="straightConnector1">
            <a:avLst/>
          </a:prstGeom>
          <a:noFill/>
          <a:ln w="28575" cap="flat" cmpd="sng" algn="ctr">
            <a:solidFill>
              <a:srgbClr val="0000FF"/>
            </a:solidFill>
            <a:prstDash val="solid"/>
            <a:round/>
            <a:headEnd type="none" w="med" len="med"/>
            <a:tailEnd type="triangle" w="med" len="med"/>
          </a:ln>
          <a:effectLst/>
        </p:spPr>
      </p:cxnSp>
      <p:sp>
        <p:nvSpPr>
          <p:cNvPr id="35" name="TextBox 34"/>
          <p:cNvSpPr txBox="1"/>
          <p:nvPr/>
        </p:nvSpPr>
        <p:spPr>
          <a:xfrm>
            <a:off x="5693868" y="1390810"/>
            <a:ext cx="1690487" cy="1015663"/>
          </a:xfrm>
          <a:prstGeom prst="rect">
            <a:avLst/>
          </a:prstGeom>
          <a:solidFill>
            <a:schemeClr val="bg1"/>
          </a:solidFill>
          <a:ln w="28575">
            <a:solidFill>
              <a:srgbClr val="0000FF"/>
            </a:solidFill>
          </a:ln>
        </p:spPr>
        <p:txBody>
          <a:bodyPr wrap="square" rtlCol="0">
            <a:spAutoFit/>
          </a:bodyPr>
          <a:lstStyle/>
          <a:p>
            <a:r>
              <a:rPr lang="en-US" sz="1200" smtClean="0"/>
              <a:t>Double clicking a function based correction will raise the Correction Factor Functions form </a:t>
            </a:r>
            <a:endParaRPr lang="en-US" sz="1200"/>
          </a:p>
        </p:txBody>
      </p:sp>
      <p:sp>
        <p:nvSpPr>
          <p:cNvPr id="36" name="Rectangle 5"/>
          <p:cNvSpPr>
            <a:spLocks noGrp="1" noChangeArrowheads="1"/>
          </p:cNvSpPr>
          <p:nvPr>
            <p:ph type="body" sz="half" idx="1"/>
          </p:nvPr>
        </p:nvSpPr>
        <p:spPr>
          <a:xfrm>
            <a:off x="117370" y="954126"/>
            <a:ext cx="4208741" cy="667205"/>
          </a:xfrm>
        </p:spPr>
        <p:txBody>
          <a:bodyPr lIns="91195" tIns="45600" rIns="91195" bIns="45600"/>
          <a:lstStyle/>
          <a:p>
            <a:pPr marL="363538" indent="-363538" defTabSz="966788" eaLnBrk="1" hangingPunct="1">
              <a:lnSpc>
                <a:spcPct val="80000"/>
              </a:lnSpc>
              <a:buFont typeface="Arial" charset="0"/>
              <a:buChar char="•"/>
            </a:pPr>
            <a:r>
              <a:rPr lang="en-US" sz="2000" smtClean="0">
                <a:latin typeface="Arial" charset="0"/>
                <a:cs typeface="Arial" charset="0"/>
              </a:rPr>
              <a:t>All correction factors can be entered as a function of:</a:t>
            </a:r>
          </a:p>
          <a:p>
            <a:pPr marL="760413" lvl="1" indent="-363538" defTabSz="966788" eaLnBrk="1" hangingPunct="1">
              <a:lnSpc>
                <a:spcPct val="80000"/>
              </a:lnSpc>
              <a:buFont typeface="Arial" charset="0"/>
              <a:buChar char="•"/>
            </a:pPr>
            <a:r>
              <a:rPr lang="en-US" sz="1700" smtClean="0">
                <a:latin typeface="Arial" charset="0"/>
                <a:cs typeface="Arial" charset="0"/>
              </a:rPr>
              <a:t>Temperature</a:t>
            </a:r>
          </a:p>
          <a:p>
            <a:pPr marL="760413" lvl="1" indent="-363538" defTabSz="966788" eaLnBrk="1" hangingPunct="1">
              <a:lnSpc>
                <a:spcPct val="80000"/>
              </a:lnSpc>
              <a:buFont typeface="Arial" charset="0"/>
              <a:buChar char="•"/>
            </a:pPr>
            <a:r>
              <a:rPr lang="en-US" sz="1700" smtClean="0">
                <a:latin typeface="Arial" charset="0"/>
                <a:cs typeface="Arial" charset="0"/>
              </a:rPr>
              <a:t>%0, %45, AML</a:t>
            </a:r>
          </a:p>
          <a:p>
            <a:pPr marL="760413" lvl="1" indent="-363538" defTabSz="966788" eaLnBrk="1" hangingPunct="1">
              <a:lnSpc>
                <a:spcPct val="80000"/>
              </a:lnSpc>
              <a:buFont typeface="Arial" charset="0"/>
              <a:buChar char="•"/>
            </a:pPr>
            <a:r>
              <a:rPr lang="en-US" sz="1700" smtClean="0">
                <a:latin typeface="Arial" charset="0"/>
                <a:cs typeface="Arial" charset="0"/>
              </a:rPr>
              <a:t>Thickness</a:t>
            </a:r>
          </a:p>
          <a:p>
            <a:pPr marL="760413" lvl="1" indent="-363538" defTabSz="966788" eaLnBrk="1" hangingPunct="1">
              <a:lnSpc>
                <a:spcPct val="80000"/>
              </a:lnSpc>
              <a:buFont typeface="Arial" charset="0"/>
              <a:buChar char="•"/>
            </a:pPr>
            <a:r>
              <a:rPr lang="en-US" sz="1700" smtClean="0">
                <a:latin typeface="Arial" charset="0"/>
                <a:cs typeface="Arial" charset="0"/>
              </a:rPr>
              <a:t>Hole Diameter</a:t>
            </a:r>
          </a:p>
          <a:p>
            <a:pPr marL="363538" indent="-363538" defTabSz="966788" eaLnBrk="1" hangingPunct="1">
              <a:lnSpc>
                <a:spcPct val="80000"/>
              </a:lnSpc>
              <a:buFont typeface="Arial" charset="0"/>
              <a:buChar char="•"/>
            </a:pPr>
            <a:endParaRPr lang="en-US" sz="2000" smtClean="0">
              <a:latin typeface="Arial" charset="0"/>
              <a:cs typeface="Arial" charset="0"/>
            </a:endParaRPr>
          </a:p>
        </p:txBody>
      </p:sp>
      <p:sp>
        <p:nvSpPr>
          <p:cNvPr id="43" name="TextBox 42"/>
          <p:cNvSpPr txBox="1"/>
          <p:nvPr/>
        </p:nvSpPr>
        <p:spPr>
          <a:xfrm>
            <a:off x="6823422" y="4034117"/>
            <a:ext cx="1690487" cy="1015663"/>
          </a:xfrm>
          <a:prstGeom prst="rect">
            <a:avLst/>
          </a:prstGeom>
          <a:solidFill>
            <a:schemeClr val="bg1"/>
          </a:solidFill>
          <a:ln w="28575">
            <a:solidFill>
              <a:srgbClr val="00B050"/>
            </a:solidFill>
          </a:ln>
        </p:spPr>
        <p:txBody>
          <a:bodyPr wrap="square" rtlCol="0">
            <a:spAutoFit/>
          </a:bodyPr>
          <a:lstStyle/>
          <a:p>
            <a:r>
              <a:rPr lang="en-US" sz="1200" smtClean="0"/>
              <a:t>Cut-off values provided to ensure that correction factors do not go out of bounds</a:t>
            </a:r>
            <a:endParaRPr lang="en-US" sz="1200"/>
          </a:p>
        </p:txBody>
      </p:sp>
      <p:sp>
        <p:nvSpPr>
          <p:cNvPr id="46" name="Rectangle 45"/>
          <p:cNvSpPr/>
          <p:nvPr/>
        </p:nvSpPr>
        <p:spPr bwMode="auto">
          <a:xfrm>
            <a:off x="5701553" y="4326111"/>
            <a:ext cx="668510" cy="407253"/>
          </a:xfrm>
          <a:prstGeom prst="rect">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47" name="Straight Arrow Connector 46"/>
          <p:cNvCxnSpPr/>
          <p:nvPr/>
        </p:nvCxnSpPr>
        <p:spPr bwMode="auto">
          <a:xfrm rot="10800000">
            <a:off x="6362380" y="4541265"/>
            <a:ext cx="484094" cy="16053"/>
          </a:xfrm>
          <a:prstGeom prst="straightConnector1">
            <a:avLst/>
          </a:prstGeom>
          <a:noFill/>
          <a:ln w="28575" cap="flat" cmpd="sng" algn="ctr">
            <a:solidFill>
              <a:srgbClr val="00B050"/>
            </a:solidFill>
            <a:prstDash val="solid"/>
            <a:round/>
            <a:headEnd type="none" w="med" len="med"/>
            <a:tailEnd type="triangle" w="med" len="med"/>
          </a:ln>
          <a:effec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_Contemporary Portrai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ontemporary Portrait">
      <a:majorFont>
        <a:latin typeface="Arial Black"/>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ontemporary Portrai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emporary Portrai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emporary Portrai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emporary Portrai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emporary Portrai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emporary Portrai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emporary Portrai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13305</TotalTime>
  <Words>2405</Words>
  <Application>Microsoft Office PowerPoint</Application>
  <PresentationFormat>On-screen Show (4:3)</PresentationFormat>
  <Paragraphs>408</Paragraphs>
  <Slides>39</Slides>
  <Notes>1</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39</vt:i4>
      </vt:variant>
    </vt:vector>
  </HeadingPairs>
  <TitlesOfParts>
    <vt:vector size="44" baseType="lpstr">
      <vt:lpstr>Default Design</vt:lpstr>
      <vt:lpstr>1_Custom Design</vt:lpstr>
      <vt:lpstr>Custom Design</vt:lpstr>
      <vt:lpstr>8_Contemporary Portrait</vt:lpstr>
      <vt:lpstr>Clip</vt:lpstr>
      <vt:lpstr>Slide 1</vt:lpstr>
      <vt:lpstr>Summary of New Capabilities</vt:lpstr>
      <vt:lpstr>Summary of New Capabilities</vt:lpstr>
      <vt:lpstr>Summary of Enhancements</vt:lpstr>
      <vt:lpstr>Slide 5</vt:lpstr>
      <vt:lpstr>Composite Material Correction Factors</vt:lpstr>
      <vt:lpstr>Composite Material Correction Factors</vt:lpstr>
      <vt:lpstr>Composite Material Correction Factors</vt:lpstr>
      <vt:lpstr>Composite Material Correction Factors</vt:lpstr>
      <vt:lpstr>Composite Material Correction Factors</vt:lpstr>
      <vt:lpstr>Composite Material Correction Factors</vt:lpstr>
      <vt:lpstr>Composite Material Correction Factors</vt:lpstr>
      <vt:lpstr>Composite Material Correction Factors</vt:lpstr>
      <vt:lpstr>New Composite Design Methodology</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Additional Enhancements / Bug Fixes</vt:lpstr>
    </vt:vector>
  </TitlesOfParts>
  <Company>Collier Research and Development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Craig Collier</dc:creator>
  <cp:lastModifiedBy>Phil Yarrington</cp:lastModifiedBy>
  <cp:revision>578</cp:revision>
  <dcterms:created xsi:type="dcterms:W3CDTF">2003-09-08T15:18:31Z</dcterms:created>
  <dcterms:modified xsi:type="dcterms:W3CDTF">2009-10-30T18:03:21Z</dcterms:modified>
</cp:coreProperties>
</file>